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1" r:id="rId2"/>
    <p:sldId id="275" r:id="rId3"/>
    <p:sldId id="276" r:id="rId4"/>
    <p:sldId id="277" r:id="rId5"/>
    <p:sldId id="289" r:id="rId6"/>
    <p:sldId id="268" r:id="rId7"/>
    <p:sldId id="267" r:id="rId8"/>
    <p:sldId id="270" r:id="rId9"/>
    <p:sldId id="286" r:id="rId10"/>
    <p:sldId id="256" r:id="rId11"/>
    <p:sldId id="282" r:id="rId12"/>
    <p:sldId id="284" r:id="rId13"/>
    <p:sldId id="288" r:id="rId14"/>
    <p:sldId id="292" r:id="rId15"/>
    <p:sldId id="293" r:id="rId16"/>
    <p:sldId id="294" r:id="rId17"/>
    <p:sldId id="295" r:id="rId18"/>
    <p:sldId id="296" r:id="rId19"/>
    <p:sldId id="297" r:id="rId20"/>
    <p:sldId id="298" r:id="rId21"/>
    <p:sldId id="290" r:id="rId22"/>
    <p:sldId id="291" r:id="rId23"/>
    <p:sldId id="287" r:id="rId24"/>
    <p:sldId id="299"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79" autoAdjust="0"/>
  </p:normalViewPr>
  <p:slideViewPr>
    <p:cSldViewPr>
      <p:cViewPr varScale="1">
        <p:scale>
          <a:sx n="46" d="100"/>
          <a:sy n="46" d="100"/>
        </p:scale>
        <p:origin x="2076" y="4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FAFdata_205.204.248.86201404111!$B$2:$B$11</c:f>
              <c:strCache>
                <c:ptCount val="10"/>
                <c:pt idx="0">
                  <c:v>Motorized vehicles</c:v>
                </c:pt>
                <c:pt idx="1">
                  <c:v>Machinery</c:v>
                </c:pt>
                <c:pt idx="2">
                  <c:v>Base metals</c:v>
                </c:pt>
                <c:pt idx="3">
                  <c:v>Mixed freight</c:v>
                </c:pt>
                <c:pt idx="4">
                  <c:v>Misc. mfg. prods.</c:v>
                </c:pt>
                <c:pt idx="5">
                  <c:v>Pharmaceuticals</c:v>
                </c:pt>
                <c:pt idx="6">
                  <c:v>Electronics</c:v>
                </c:pt>
                <c:pt idx="7">
                  <c:v>Basic chemicals</c:v>
                </c:pt>
                <c:pt idx="8">
                  <c:v>Textiles/leather</c:v>
                </c:pt>
                <c:pt idx="9">
                  <c:v>Plastics/rubber</c:v>
                </c:pt>
              </c:strCache>
            </c:strRef>
          </c:cat>
          <c:val>
            <c:numRef>
              <c:f>FAFdata_205.204.248.86201404111!$D$2:$D$11</c:f>
              <c:numCache>
                <c:formatCode>"$"#,##0</c:formatCode>
                <c:ptCount val="10"/>
                <c:pt idx="0">
                  <c:v>120005.53679658299</c:v>
                </c:pt>
                <c:pt idx="1">
                  <c:v>42037.478336396875</c:v>
                </c:pt>
                <c:pt idx="2">
                  <c:v>38216.892175344612</c:v>
                </c:pt>
                <c:pt idx="3">
                  <c:v>31041.272956834855</c:v>
                </c:pt>
                <c:pt idx="4">
                  <c:v>27844.438735640309</c:v>
                </c:pt>
                <c:pt idx="5">
                  <c:v>20544.165860900099</c:v>
                </c:pt>
                <c:pt idx="6">
                  <c:v>19826.492467612101</c:v>
                </c:pt>
                <c:pt idx="7">
                  <c:v>17379.437050332592</c:v>
                </c:pt>
                <c:pt idx="8">
                  <c:v>14054.968626824901</c:v>
                </c:pt>
                <c:pt idx="9">
                  <c:v>13213.141308086218</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2667578628942569"/>
          <c:y val="0.72754732786061316"/>
          <c:w val="0.8059702388896306"/>
          <c:h val="0.2511760763947064"/>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FAFdata_205.204.248.86201404111!$B$3:$B$7</c:f>
              <c:strCache>
                <c:ptCount val="5"/>
                <c:pt idx="0">
                  <c:v>Ohio</c:v>
                </c:pt>
                <c:pt idx="1">
                  <c:v>California</c:v>
                </c:pt>
                <c:pt idx="2">
                  <c:v>Tennessee</c:v>
                </c:pt>
                <c:pt idx="3">
                  <c:v>Indiana</c:v>
                </c:pt>
                <c:pt idx="4">
                  <c:v>Illinois</c:v>
                </c:pt>
              </c:strCache>
            </c:strRef>
          </c:cat>
          <c:val>
            <c:numRef>
              <c:f>FAFdata_205.204.248.86201404111!$D$3:$D$7</c:f>
              <c:numCache>
                <c:formatCode>"$"#,##0</c:formatCode>
                <c:ptCount val="5"/>
                <c:pt idx="0">
                  <c:v>32359.550020913899</c:v>
                </c:pt>
                <c:pt idx="1">
                  <c:v>29279.728739492901</c:v>
                </c:pt>
                <c:pt idx="2">
                  <c:v>28630.601983155899</c:v>
                </c:pt>
                <c:pt idx="3">
                  <c:v>26791.711127768001</c:v>
                </c:pt>
                <c:pt idx="4">
                  <c:v>18685.642085753148</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3A02666-48EA-4160-91A1-7D88F3B7A56B}" type="datetimeFigureOut">
              <a:rPr lang="en-US" smtClean="0"/>
              <a:pPr/>
              <a:t>9/9/2015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5BD8566-451E-4324-A320-899A18F780BA}" type="slidenum">
              <a:rPr lang="en-US" smtClean="0"/>
              <a:pPr/>
              <a:t>‹#›</a:t>
            </a:fld>
            <a:endParaRPr lang="en-US" dirty="0"/>
          </a:p>
        </p:txBody>
      </p:sp>
    </p:spTree>
    <p:extLst>
      <p:ext uri="{BB962C8B-B14F-4D97-AF65-F5344CB8AC3E}">
        <p14:creationId xmlns:p14="http://schemas.microsoft.com/office/powerpoint/2010/main" val="290608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laura.whayne@uky.edu"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kdla.kyvl.org/" TargetMode="External"/><Relationship Id="rId4" Type="http://schemas.openxmlformats.org/officeDocument/2006/relationships/hyperlink" Target="http://kdla.ky.gov/employees/sgasklib/Pages/default.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323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an example of Lexington Corridors</a:t>
            </a:r>
          </a:p>
          <a:p>
            <a:pPr marL="0" marR="0" indent="0" algn="l" defTabSz="93323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3323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2011, KYTC has purchased speed data for nearly all roads in Kentucky.  These are examples of  mapping the available data that is available using GIS portal maintained by the University of Kentucky.  In these examples, Speed Limit was used as the “Normal” or Reference Speed. Nicholasville Road (use a laser pointer if you have one) appears RED in these peak PM charts.  These are known as Travel Time Indices; they describe the longer travel time during peak hours.  The RED segments take more than 60% longer during the afternoon peak traffic than during off peak times or when you are able to go the speed limit.   Man-O-War appears ORANGE in 2011 and improves to LIGHT GREEN in 2012.  We need to be careful; while it seems Man O War has improved, it could be due to a change in posted speed.  Tates Creek Road which is GREEN in 2011 degrades to LIGHT GREEN in 2012, suggesting a reduction of travel speed of roughly 5 mph. </a:t>
            </a:r>
          </a:p>
          <a:p>
            <a:pPr defTabSz="933237">
              <a:defRPr/>
            </a:pPr>
            <a:endParaRPr lang="en-US" dirty="0"/>
          </a:p>
        </p:txBody>
      </p:sp>
      <p:sp>
        <p:nvSpPr>
          <p:cNvPr id="4" name="Slide Number Placeholder 3"/>
          <p:cNvSpPr>
            <a:spLocks noGrp="1"/>
          </p:cNvSpPr>
          <p:nvPr>
            <p:ph type="sldNum" sz="quarter" idx="10"/>
          </p:nvPr>
        </p:nvSpPr>
        <p:spPr/>
        <p:txBody>
          <a:bodyPr/>
          <a:lstStyle/>
          <a:p>
            <a:fld id="{9D469354-84CB-4173-8C65-D873781C9AC7}" type="slidenum">
              <a:rPr lang="en-US" smtClean="0"/>
              <a:pPr/>
              <a:t>2</a:t>
            </a:fld>
            <a:endParaRPr lang="en-US"/>
          </a:p>
        </p:txBody>
      </p:sp>
    </p:spTree>
    <p:extLst>
      <p:ext uri="{BB962C8B-B14F-4D97-AF65-F5344CB8AC3E}">
        <p14:creationId xmlns:p14="http://schemas.microsoft.com/office/powerpoint/2010/main" val="54536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400" dirty="0" smtClean="0"/>
              <a:t>Since 1981, every model year has a unique 17-digit referred to as the VIN.</a:t>
            </a:r>
          </a:p>
          <a:p>
            <a:r>
              <a:rPr lang="en-US" sz="2400" dirty="0" smtClean="0"/>
              <a:t>Digits 1 through 3 make up the World Manufacturer Identifier.</a:t>
            </a:r>
          </a:p>
          <a:p>
            <a:pPr lvl="1"/>
            <a:r>
              <a:rPr lang="en-US" sz="2400" dirty="0" smtClean="0"/>
              <a:t>Nation of origin, manufacturer, and vehicle type</a:t>
            </a:r>
          </a:p>
          <a:p>
            <a:r>
              <a:rPr lang="en-US" sz="2400" dirty="0" smtClean="0"/>
              <a:t>Digits 4 through 9 make up the Vehicle Descriptor Section.</a:t>
            </a:r>
          </a:p>
          <a:p>
            <a:pPr lvl="1"/>
            <a:r>
              <a:rPr lang="en-US" sz="2400" dirty="0" smtClean="0"/>
              <a:t>Model, Body type, restraint system, transmission type, engine code, and valid VIN.</a:t>
            </a:r>
          </a:p>
          <a:p>
            <a:r>
              <a:rPr lang="en-US" sz="2400" dirty="0" smtClean="0"/>
              <a:t>Digits 10 through 17 make up the Vehicle Identifier Section.</a:t>
            </a:r>
          </a:p>
          <a:p>
            <a:pPr lvl="1"/>
            <a:r>
              <a:rPr lang="en-US" sz="2400" dirty="0" smtClean="0"/>
              <a:t>Model year, manufacturing plant, and production sequence.</a:t>
            </a:r>
          </a:p>
          <a:p>
            <a:r>
              <a:rPr lang="en-US" b="1" dirty="0" smtClean="0"/>
              <a:t>Cannot share:</a:t>
            </a:r>
          </a:p>
          <a:p>
            <a:pPr lvl="1"/>
            <a:r>
              <a:rPr lang="en-US" sz="5200" dirty="0" smtClean="0"/>
              <a:t>Any and all personal data that might be tied to the user.</a:t>
            </a:r>
          </a:p>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11</a:t>
            </a:fld>
            <a:endParaRPr lang="en-US" dirty="0"/>
          </a:p>
        </p:txBody>
      </p:sp>
    </p:spTree>
    <p:extLst>
      <p:ext uri="{BB962C8B-B14F-4D97-AF65-F5344CB8AC3E}">
        <p14:creationId xmlns:p14="http://schemas.microsoft.com/office/powerpoint/2010/main" val="201044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Multiply by traffic count or VMT to get </a:t>
            </a:r>
            <a:r>
              <a:rPr lang="en-US" b="1" dirty="0" smtClean="0"/>
              <a:t>total tons of pollution. </a:t>
            </a:r>
          </a:p>
          <a:p>
            <a:endParaRPr lang="en-US" dirty="0" smtClean="0"/>
          </a:p>
          <a:p>
            <a:endParaRPr lang="en-US" dirty="0" smtClean="0"/>
          </a:p>
          <a:p>
            <a:endParaRPr lang="en-US" dirty="0" smtClean="0"/>
          </a:p>
          <a:p>
            <a:r>
              <a:rPr lang="en-US" dirty="0" smtClean="0"/>
              <a:t>The final output from the MOVES Model can be used for several purposes:</a:t>
            </a:r>
          </a:p>
          <a:p>
            <a:pPr lvl="1"/>
            <a:r>
              <a:rPr lang="en-US" dirty="0" smtClean="0"/>
              <a:t>Transportation Conformity documents</a:t>
            </a:r>
          </a:p>
          <a:p>
            <a:pPr lvl="1"/>
            <a:r>
              <a:rPr lang="en-US" dirty="0" smtClean="0"/>
              <a:t>Regional-level/Project-level Analyses</a:t>
            </a:r>
          </a:p>
          <a:p>
            <a:pPr lvl="1"/>
            <a:r>
              <a:rPr lang="en-US" u="sng" dirty="0" smtClean="0"/>
              <a:t>M</a:t>
            </a:r>
            <a:r>
              <a:rPr lang="en-US" dirty="0" smtClean="0"/>
              <a:t>otor </a:t>
            </a:r>
            <a:r>
              <a:rPr lang="en-US" u="sng" dirty="0" smtClean="0"/>
              <a:t>V</a:t>
            </a:r>
            <a:r>
              <a:rPr lang="en-US" dirty="0" smtClean="0"/>
              <a:t>ehicle </a:t>
            </a:r>
            <a:r>
              <a:rPr lang="en-US" u="sng" dirty="0" smtClean="0"/>
              <a:t>E</a:t>
            </a:r>
            <a:r>
              <a:rPr lang="en-US" dirty="0" smtClean="0"/>
              <a:t>mission </a:t>
            </a:r>
            <a:r>
              <a:rPr lang="en-US" u="sng" dirty="0" smtClean="0"/>
              <a:t>B</a:t>
            </a:r>
            <a:r>
              <a:rPr lang="en-US" dirty="0" smtClean="0"/>
              <a:t>udgets (MVEBs)</a:t>
            </a:r>
          </a:p>
          <a:p>
            <a:pPr lvl="1"/>
            <a:r>
              <a:rPr lang="en-US" u="sng" dirty="0" smtClean="0"/>
              <a:t>C</a:t>
            </a:r>
            <a:r>
              <a:rPr lang="en-US" dirty="0" smtClean="0"/>
              <a:t>ongestion </a:t>
            </a:r>
            <a:r>
              <a:rPr lang="en-US" u="sng" dirty="0" smtClean="0"/>
              <a:t>M</a:t>
            </a:r>
            <a:r>
              <a:rPr lang="en-US" dirty="0" smtClean="0"/>
              <a:t>anagement and </a:t>
            </a:r>
            <a:r>
              <a:rPr lang="en-US" u="sng" dirty="0" smtClean="0"/>
              <a:t>A</a:t>
            </a:r>
            <a:r>
              <a:rPr lang="en-US" dirty="0" smtClean="0"/>
              <a:t>ir </a:t>
            </a:r>
            <a:r>
              <a:rPr lang="en-US" u="sng" dirty="0" smtClean="0"/>
              <a:t>Q</a:t>
            </a:r>
            <a:r>
              <a:rPr lang="en-US" dirty="0" smtClean="0"/>
              <a:t>uality (CMAQ) applications</a:t>
            </a:r>
          </a:p>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12</a:t>
            </a:fld>
            <a:endParaRPr lang="en-US" dirty="0"/>
          </a:p>
        </p:txBody>
      </p:sp>
    </p:spTree>
    <p:extLst>
      <p:ext uri="{BB962C8B-B14F-4D97-AF65-F5344CB8AC3E}">
        <p14:creationId xmlns:p14="http://schemas.microsoft.com/office/powerpoint/2010/main" val="360896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Nonattainment for 0.070ppm – Campbell, Oldham, Jefferson, Daviess, Henderson, Livingston, and McCracken</a:t>
            </a:r>
          </a:p>
          <a:p>
            <a:r>
              <a:rPr lang="en-US" dirty="0" smtClean="0"/>
              <a:t>Additional Nonattainment for 0.070ppm – Boone, Kenton, Bullitt, Hancock, Graves,</a:t>
            </a:r>
            <a:r>
              <a:rPr lang="en-US" baseline="0" dirty="0" smtClean="0"/>
              <a:t> and Ballard</a:t>
            </a:r>
          </a:p>
          <a:p>
            <a:endParaRPr lang="en-US" baseline="0" dirty="0" smtClean="0"/>
          </a:p>
          <a:p>
            <a:r>
              <a:rPr lang="en-US" baseline="0" dirty="0" smtClean="0"/>
              <a:t>Data is based off of analysis years 2012-2014. When you start looking at 2013-preliminary 2015 data, areas around the state improve (esp. WKY).</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13</a:t>
            </a:fld>
            <a:endParaRPr lang="en-US" dirty="0"/>
          </a:p>
        </p:txBody>
      </p:sp>
    </p:spTree>
    <p:extLst>
      <p:ext uri="{BB962C8B-B14F-4D97-AF65-F5344CB8AC3E}">
        <p14:creationId xmlns:p14="http://schemas.microsoft.com/office/powerpoint/2010/main" val="238351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multiple</a:t>
            </a:r>
            <a:r>
              <a:rPr lang="en-US" baseline="0" dirty="0" smtClean="0"/>
              <a:t> tools to develop an image of the movement of freight around Kentucky.  To understand the freight system, you need information about what is being produced in the state and how it gets to its consumers. You need to know how the supply chain within the state operates and where to find additional information when it is not readily available.</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14</a:t>
            </a:fld>
            <a:endParaRPr lang="en-US" dirty="0"/>
          </a:p>
        </p:txBody>
      </p:sp>
    </p:spTree>
    <p:extLst>
      <p:ext uri="{BB962C8B-B14F-4D97-AF65-F5344CB8AC3E}">
        <p14:creationId xmlns:p14="http://schemas.microsoft.com/office/powerpoint/2010/main" val="215367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The Freight Modes Book provides users with location and contact information for highway, rail, waterway, and</a:t>
            </a:r>
            <a:r>
              <a:rPr lang="en-US" baseline="0" dirty="0" smtClean="0"/>
              <a:t> pipeline facilities around the state.  The information is updated every 2 years.</a:t>
            </a:r>
            <a:endParaRPr lang="en-US" dirty="0" smtClean="0"/>
          </a:p>
          <a:p>
            <a:endParaRPr lang="en-US" baseline="0" dirty="0" smtClean="0"/>
          </a:p>
          <a:p>
            <a:endParaRPr lang="en-US" baseline="0" dirty="0" smtClean="0"/>
          </a:p>
          <a:p>
            <a:r>
              <a:rPr lang="en-US" baseline="0" dirty="0" smtClean="0"/>
              <a:t>This is a great tool for identifying stakeholders that might be interested in a particular highway project in their area.  </a:t>
            </a:r>
          </a:p>
          <a:p>
            <a:endParaRPr lang="en-US" baseline="0" dirty="0" smtClean="0"/>
          </a:p>
        </p:txBody>
      </p:sp>
      <p:sp>
        <p:nvSpPr>
          <p:cNvPr id="4" name="Slide Number Placeholder 3"/>
          <p:cNvSpPr>
            <a:spLocks noGrp="1"/>
          </p:cNvSpPr>
          <p:nvPr>
            <p:ph type="sldNum" sz="quarter" idx="10"/>
          </p:nvPr>
        </p:nvSpPr>
        <p:spPr/>
        <p:txBody>
          <a:bodyPr/>
          <a:lstStyle/>
          <a:p>
            <a:fld id="{45BD8566-451E-4324-A320-899A18F780BA}" type="slidenum">
              <a:rPr lang="en-US" smtClean="0"/>
              <a:pPr/>
              <a:t>15</a:t>
            </a:fld>
            <a:endParaRPr lang="en-US" dirty="0"/>
          </a:p>
        </p:txBody>
      </p:sp>
    </p:spTree>
    <p:extLst>
      <p:ext uri="{BB962C8B-B14F-4D97-AF65-F5344CB8AC3E}">
        <p14:creationId xmlns:p14="http://schemas.microsoft.com/office/powerpoint/2010/main" val="138720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Freight Network developed for use in the 6 year planning process.  Potential</a:t>
            </a:r>
            <a:r>
              <a:rPr lang="en-US" baseline="0" dirty="0" smtClean="0"/>
              <a:t> projects that are located on the Freight Network will get “extra credit”.  At this time, there is no additional federal funding available for freight-related projects but it is anticipated that the next transportation funding legislation will provide additional opportunities for routes located on an identified statewide network of highways important for freight transportation.</a:t>
            </a:r>
          </a:p>
          <a:p>
            <a:endParaRPr lang="en-US" baseline="0" dirty="0" smtClean="0"/>
          </a:p>
          <a:p>
            <a:r>
              <a:rPr lang="en-US" baseline="0" dirty="0" smtClean="0"/>
              <a:t>Network was developed with 4 tiers; with consideration given to NHS, truck percentages, and connectivity to major freight generators.</a:t>
            </a:r>
          </a:p>
        </p:txBody>
      </p:sp>
      <p:sp>
        <p:nvSpPr>
          <p:cNvPr id="4" name="Slide Number Placeholder 3"/>
          <p:cNvSpPr>
            <a:spLocks noGrp="1"/>
          </p:cNvSpPr>
          <p:nvPr>
            <p:ph type="sldNum" sz="quarter" idx="10"/>
          </p:nvPr>
        </p:nvSpPr>
        <p:spPr/>
        <p:txBody>
          <a:bodyPr/>
          <a:lstStyle/>
          <a:p>
            <a:fld id="{45BD8566-451E-4324-A320-899A18F780BA}" type="slidenum">
              <a:rPr lang="en-US" smtClean="0"/>
              <a:pPr/>
              <a:t>16</a:t>
            </a:fld>
            <a:endParaRPr lang="en-US" dirty="0"/>
          </a:p>
        </p:txBody>
      </p:sp>
    </p:spTree>
    <p:extLst>
      <p:ext uri="{BB962C8B-B14F-4D97-AF65-F5344CB8AC3E}">
        <p14:creationId xmlns:p14="http://schemas.microsoft.com/office/powerpoint/2010/main" val="419148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Businesses</a:t>
            </a:r>
            <a:r>
              <a:rPr lang="en-US" baseline="0" dirty="0" smtClean="0"/>
              <a:t> with major impact on transportation of freight have been identified through their number of employees and/or volume of shipping.  Their locations and routes to the NHS may help explain differences in ADT or AADTT  They may also impact, for example, the design of roads in the vicinity in terms of pavement, roadway width or turning radii.  </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17</a:t>
            </a:fld>
            <a:endParaRPr lang="en-US" dirty="0"/>
          </a:p>
        </p:txBody>
      </p:sp>
    </p:spTree>
    <p:extLst>
      <p:ext uri="{BB962C8B-B14F-4D97-AF65-F5344CB8AC3E}">
        <p14:creationId xmlns:p14="http://schemas.microsoft.com/office/powerpoint/2010/main" val="389529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Cabinet for Economic Development has provided Transportation with a shapefile that was</a:t>
            </a:r>
            <a:r>
              <a:rPr lang="en-US" baseline="0" dirty="0" smtClean="0"/>
              <a:t> used to develop the Major Freight Generators data.  It  includes the name and address of each business, the number of employees, and codes that describe the type of business or product they provide.  The information, particularly the number of employees and business codes, is updated on an annual basis by CED, especially for any businesses that are receiving tax or other incentives from that Cabinet.  </a:t>
            </a:r>
          </a:p>
          <a:p>
            <a:endParaRPr lang="en-US" baseline="0" dirty="0" smtClean="0"/>
          </a:p>
          <a:p>
            <a:r>
              <a:rPr lang="en-US" baseline="0" dirty="0" smtClean="0"/>
              <a:t>The interactive map is updated as sites are used or become available.  Note that the site information includes links to the community as well as more in-depth description of the available site.  You can also click on a business to see its name, address, opening year and business code.</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18</a:t>
            </a:fld>
            <a:endParaRPr lang="en-US" dirty="0"/>
          </a:p>
        </p:txBody>
      </p:sp>
    </p:spTree>
    <p:extLst>
      <p:ext uri="{BB962C8B-B14F-4D97-AF65-F5344CB8AC3E}">
        <p14:creationId xmlns:p14="http://schemas.microsoft.com/office/powerpoint/2010/main" val="483483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FHWA’s Freight Analysis Framework (FAF) to look at d</a:t>
            </a:r>
            <a:r>
              <a:rPr lang="en-US" dirty="0" smtClean="0"/>
              <a:t>omestic and international trade by commodity, value, tonnage, distance,</a:t>
            </a:r>
            <a:r>
              <a:rPr lang="en-US" baseline="0" dirty="0" smtClean="0"/>
              <a:t> </a:t>
            </a:r>
            <a:r>
              <a:rPr lang="en-US" dirty="0" smtClean="0"/>
              <a:t>and mode of transport.  </a:t>
            </a:r>
          </a:p>
          <a:p>
            <a:endParaRPr lang="en-US" dirty="0" smtClean="0"/>
          </a:p>
          <a:p>
            <a:r>
              <a:rPr lang="en-US" dirty="0" smtClean="0"/>
              <a:t>Look at Kentucky’s top trade partners in the US as well as international.</a:t>
            </a:r>
            <a:r>
              <a:rPr lang="en-US" baseline="0" dirty="0" smtClean="0"/>
              <a:t>  </a:t>
            </a:r>
          </a:p>
          <a:p>
            <a:endParaRPr lang="en-US" baseline="0" dirty="0" smtClean="0"/>
          </a:p>
          <a:p>
            <a:r>
              <a:rPr lang="en-US" baseline="0" dirty="0" smtClean="0"/>
              <a:t>Choose from over 40 different commodity types.</a:t>
            </a:r>
          </a:p>
          <a:p>
            <a:endParaRPr lang="en-US" baseline="0" dirty="0" smtClean="0"/>
          </a:p>
          <a:p>
            <a:r>
              <a:rPr lang="en-US" baseline="0" dirty="0" smtClean="0"/>
              <a:t>Review past trade and future trade from 1997 to 2040.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19</a:t>
            </a:fld>
            <a:endParaRPr lang="en-US" dirty="0"/>
          </a:p>
        </p:txBody>
      </p:sp>
    </p:spTree>
    <p:extLst>
      <p:ext uri="{BB962C8B-B14F-4D97-AF65-F5344CB8AC3E}">
        <p14:creationId xmlns:p14="http://schemas.microsoft.com/office/powerpoint/2010/main" val="405720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smtClean="0"/>
              <a:t>Need to locate a specific title? Need information on a subject? Need a literature search? Let the library staff search their resources to locate the items or information you need. Email them at </a:t>
            </a:r>
            <a:r>
              <a:rPr lang="en-US" u="sng" dirty="0" smtClean="0">
                <a:hlinkClick r:id="rId3"/>
              </a:rPr>
              <a:t>KTC Technology Transfer Program Library</a:t>
            </a:r>
            <a:r>
              <a:rPr lang="en-US" dirty="0" smtClean="0"/>
              <a:t> or call 800-432-0719, 859-257-2155 or 859-257-8267.  The library is located in room 128 of the Raymond Building and is open from 8:00 am - 5:00 pm, Monday - Friday.  The library is closed on University holidays.</a:t>
            </a:r>
            <a:br>
              <a:rPr lang="en-US" dirty="0" smtClean="0"/>
            </a:br>
            <a:r>
              <a:rPr lang="en-US" dirty="0" smtClean="0"/>
              <a:t> </a:t>
            </a:r>
          </a:p>
          <a:p>
            <a:pPr fontAlgn="base"/>
            <a:r>
              <a:rPr lang="en-US" dirty="0" smtClean="0"/>
              <a:t>You can borrow general books and reports for four weeks, with renewal possible, in most instances, if no one else is waiting for the material.</a:t>
            </a:r>
          </a:p>
          <a:p>
            <a:pPr fontAlgn="base"/>
            <a:r>
              <a:rPr lang="en-US" dirty="0" smtClean="0"/>
              <a:t>You can borrow videos for two weeks at a time.</a:t>
            </a:r>
          </a:p>
          <a:p>
            <a:pPr fontAlgn="base"/>
            <a:r>
              <a:rPr lang="en-US" dirty="0" smtClean="0"/>
              <a:t>It's easy to use the Library! You can request materials by phone, fax, email or in person. Visitors are always welcome.</a:t>
            </a:r>
          </a:p>
          <a:p>
            <a:endParaRPr lang="en-US" dirty="0" smtClean="0"/>
          </a:p>
          <a:p>
            <a:r>
              <a:rPr lang="en-US" dirty="0" smtClean="0"/>
              <a:t>KDLA</a:t>
            </a:r>
          </a:p>
          <a:p>
            <a:r>
              <a:rPr lang="en-US" b="1" dirty="0" smtClean="0"/>
              <a:t>Information for Kentucky Government Employees</a:t>
            </a:r>
          </a:p>
          <a:p>
            <a:r>
              <a:rPr lang="en-US" dirty="0" smtClean="0"/>
              <a:t>This service is designed to assist state employees with questions related to their work, including in-depth research, reference look-up, requesting videos and DVDs, and obtaining materials from other libraries through interlibrary loan (ILL).</a:t>
            </a:r>
          </a:p>
          <a:p>
            <a:pPr rtl="0"/>
            <a:r>
              <a:rPr lang="en-US" b="1" u="sng" dirty="0" smtClean="0">
                <a:hlinkClick r:id="rId4"/>
              </a:rPr>
              <a:t>Information Request Form</a:t>
            </a:r>
            <a:endParaRPr lang="en-US" dirty="0" smtClean="0"/>
          </a:p>
          <a:p>
            <a:r>
              <a:rPr lang="en-US" dirty="0" smtClean="0"/>
              <a:t>To request books and </a:t>
            </a:r>
            <a:r>
              <a:rPr lang="en-US" dirty="0" err="1" smtClean="0"/>
              <a:t>audiobooks</a:t>
            </a:r>
            <a:r>
              <a:rPr lang="en-US" dirty="0" smtClean="0"/>
              <a:t> from the KDLA collection use the "Request This Item" link in the </a:t>
            </a:r>
            <a:r>
              <a:rPr lang="en-US" u="sng" dirty="0" smtClean="0">
                <a:hlinkClick r:id="rId5"/>
              </a:rPr>
              <a:t>KDLA Catalog</a:t>
            </a:r>
            <a:r>
              <a:rPr lang="en-US" dirty="0" smtClean="0"/>
              <a:t>.</a:t>
            </a:r>
          </a:p>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20</a:t>
            </a:fld>
            <a:endParaRPr lang="en-US" dirty="0"/>
          </a:p>
        </p:txBody>
      </p:sp>
    </p:spTree>
    <p:extLst>
      <p:ext uri="{BB962C8B-B14F-4D97-AF65-F5344CB8AC3E}">
        <p14:creationId xmlns:p14="http://schemas.microsoft.com/office/powerpoint/2010/main" val="4462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 from regional</a:t>
            </a:r>
            <a:r>
              <a:rPr lang="en-US" baseline="0" dirty="0" smtClean="0"/>
              <a:t> </a:t>
            </a:r>
            <a:r>
              <a:rPr lang="en-US" dirty="0" smtClean="0"/>
              <a:t>area,</a:t>
            </a:r>
            <a:r>
              <a:rPr lang="en-US" baseline="0" dirty="0" smtClean="0"/>
              <a:t> to a single corridor.  Here is a 1.6-mile corridor, US-60 in Frankfort between the East-West Bypass and US-460-Georgetown Road.  This example was developed for a FHWA Pedestrian Safety Study.  </a:t>
            </a:r>
          </a:p>
          <a:p>
            <a:r>
              <a:rPr lang="en-US" baseline="0" dirty="0" smtClean="0"/>
              <a:t>The areas that had wide ranges in speed are less safe for pedestrians. Here the individual segments of the data can be seen as breaks create the horizontal bars in the graphs.  </a:t>
            </a:r>
          </a:p>
          <a:p>
            <a:r>
              <a:rPr lang="en-US" baseline="0" dirty="0" smtClean="0"/>
              <a:t>In the morning (left graph) you can see the effect of the signals in the middle and how approach speeds degrade as you proceed into town. </a:t>
            </a:r>
          </a:p>
          <a:p>
            <a:r>
              <a:rPr lang="en-US" baseline="0" dirty="0" smtClean="0"/>
              <a:t>Looking at the chart a different way, the wider the gap between Max and Min suggests choke points.</a:t>
            </a:r>
          </a:p>
          <a:p>
            <a:r>
              <a:rPr lang="en-US" baseline="0" dirty="0" smtClean="0"/>
              <a:t>The range of customization is only limited by your imagination!</a:t>
            </a:r>
            <a:endParaRPr lang="en-US" dirty="0"/>
          </a:p>
        </p:txBody>
      </p:sp>
      <p:sp>
        <p:nvSpPr>
          <p:cNvPr id="4" name="Slide Number Placeholder 3"/>
          <p:cNvSpPr>
            <a:spLocks noGrp="1"/>
          </p:cNvSpPr>
          <p:nvPr>
            <p:ph type="sldNum" sz="quarter" idx="10"/>
          </p:nvPr>
        </p:nvSpPr>
        <p:spPr/>
        <p:txBody>
          <a:bodyPr/>
          <a:lstStyle/>
          <a:p>
            <a:fld id="{9D469354-84CB-4173-8C65-D873781C9AC7}" type="slidenum">
              <a:rPr lang="en-US" smtClean="0"/>
              <a:pPr/>
              <a:t>3</a:t>
            </a:fld>
            <a:endParaRPr lang="en-US"/>
          </a:p>
        </p:txBody>
      </p:sp>
    </p:spTree>
    <p:extLst>
      <p:ext uri="{BB962C8B-B14F-4D97-AF65-F5344CB8AC3E}">
        <p14:creationId xmlns:p14="http://schemas.microsoft.com/office/powerpoint/2010/main" val="346302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Bike/Ped Team also uses many of the interactive maps on the KYTC web site.</a:t>
            </a:r>
            <a:r>
              <a:rPr lang="en-US" baseline="0" dirty="0" smtClean="0"/>
              <a:t> Photo van View (Roadway Viewer), traffic counts, the active projects map, and many more. </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21</a:t>
            </a:fld>
            <a:endParaRPr lang="en-US" dirty="0"/>
          </a:p>
        </p:txBody>
      </p:sp>
    </p:spTree>
    <p:extLst>
      <p:ext uri="{BB962C8B-B14F-4D97-AF65-F5344CB8AC3E}">
        <p14:creationId xmlns:p14="http://schemas.microsoft.com/office/powerpoint/2010/main" val="2192664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 </a:t>
            </a:r>
            <a:r>
              <a:rPr lang="en-US" sz="1200" b="1" i="0" kern="1200" dirty="0" smtClean="0">
                <a:solidFill>
                  <a:schemeClr val="tx1"/>
                </a:solidFill>
                <a:latin typeface="+mn-lt"/>
                <a:ea typeface="+mn-ea"/>
                <a:cs typeface="+mn-cs"/>
              </a:rPr>
              <a:t>data mart</a:t>
            </a:r>
            <a:r>
              <a:rPr lang="en-US" sz="1200" b="0" i="0" kern="1200" dirty="0" smtClean="0">
                <a:solidFill>
                  <a:schemeClr val="tx1"/>
                </a:solidFill>
                <a:latin typeface="+mn-lt"/>
                <a:ea typeface="+mn-ea"/>
                <a:cs typeface="+mn-cs"/>
              </a:rPr>
              <a:t> is the access layer of the data warehouse environment that is used to get data out to the users. The </a:t>
            </a:r>
            <a:r>
              <a:rPr lang="en-US" sz="1200" b="1" i="0" kern="1200" dirty="0" smtClean="0">
                <a:solidFill>
                  <a:schemeClr val="tx1"/>
                </a:solidFill>
                <a:latin typeface="+mn-lt"/>
                <a:ea typeface="+mn-ea"/>
                <a:cs typeface="+mn-cs"/>
              </a:rPr>
              <a:t>data mart</a:t>
            </a:r>
            <a:r>
              <a:rPr lang="en-US" sz="1200" b="0" i="0" kern="1200" dirty="0" smtClean="0">
                <a:solidFill>
                  <a:schemeClr val="tx1"/>
                </a:solidFill>
                <a:latin typeface="+mn-lt"/>
                <a:ea typeface="+mn-ea"/>
                <a:cs typeface="+mn-cs"/>
              </a:rPr>
              <a:t> is a subset of the data warehouse that is usually oriented to a specific business line or team. Data marts are small slices of the data warehouse.</a:t>
            </a:r>
          </a:p>
          <a:p>
            <a:r>
              <a:rPr lang="en-US" dirty="0" smtClean="0"/>
              <a:t>Like a shopping mart, except you</a:t>
            </a:r>
            <a:r>
              <a:rPr lang="en-US" baseline="0" dirty="0" smtClean="0"/>
              <a:t> are replacing the food with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22</a:t>
            </a:fld>
            <a:endParaRPr lang="en-US" dirty="0"/>
          </a:p>
        </p:txBody>
      </p:sp>
    </p:spTree>
    <p:extLst>
      <p:ext uri="{BB962C8B-B14F-4D97-AF65-F5344CB8AC3E}">
        <p14:creationId xmlns:p14="http://schemas.microsoft.com/office/powerpoint/2010/main" val="286619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Justin… put these</a:t>
            </a:r>
            <a:r>
              <a:rPr lang="en-US" baseline="0" dirty="0" smtClean="0"/>
              <a:t> web links on the appropriate slide… about 22 pt font near bottom.</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23</a:t>
            </a:fld>
            <a:endParaRPr lang="en-US" dirty="0"/>
          </a:p>
        </p:txBody>
      </p:sp>
    </p:spTree>
    <p:extLst>
      <p:ext uri="{BB962C8B-B14F-4D97-AF65-F5344CB8AC3E}">
        <p14:creationId xmlns:p14="http://schemas.microsoft.com/office/powerpoint/2010/main" val="19751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Speed or travel time data is</a:t>
            </a:r>
            <a:r>
              <a:rPr lang="en-US" sz="1200" kern="1200" baseline="0" dirty="0" smtClean="0">
                <a:solidFill>
                  <a:schemeClr val="tx1"/>
                </a:solidFill>
                <a:latin typeface="+mn-lt"/>
                <a:ea typeface="+mn-ea"/>
                <a:cs typeface="+mn-cs"/>
              </a:rPr>
              <a:t> available as </a:t>
            </a:r>
            <a:r>
              <a:rPr lang="en-US" sz="1200" kern="1200" dirty="0" smtClean="0">
                <a:solidFill>
                  <a:schemeClr val="tx1"/>
                </a:solidFill>
                <a:latin typeface="+mn-lt"/>
                <a:ea typeface="+mn-ea"/>
                <a:cs typeface="+mn-cs"/>
              </a:rPr>
              <a:t> a typical day month,  year, or  even direction, we can  customize a data extract  for your  needs.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histogram speed profile which happens to be a single segment of a bridge west of Prestonsburg in Floyd County.  Eastbound  (is the blue line) goes in the upward in the inset map and  it generally showed lower speeds than Westbound (the red line).  The most frequent speed recorded the most often is 31-32 MPH.  Note that speed is grouped into 2 MPH bins.  One record recorded maximum speed of 66 MPH!  ADT on this segment is about 5,300.  Keep in mind, if a location has less than 3,000 ADT, we are limited in the data available.</a:t>
            </a:r>
          </a:p>
          <a:p>
            <a:endParaRPr lang="en-US" dirty="0"/>
          </a:p>
        </p:txBody>
      </p:sp>
      <p:sp>
        <p:nvSpPr>
          <p:cNvPr id="4" name="Slide Number Placeholder 3"/>
          <p:cNvSpPr>
            <a:spLocks noGrp="1"/>
          </p:cNvSpPr>
          <p:nvPr>
            <p:ph type="sldNum" sz="quarter" idx="10"/>
          </p:nvPr>
        </p:nvSpPr>
        <p:spPr/>
        <p:txBody>
          <a:bodyPr/>
          <a:lstStyle/>
          <a:p>
            <a:fld id="{9D469354-84CB-4173-8C65-D873781C9AC7}" type="slidenum">
              <a:rPr lang="en-US" smtClean="0"/>
              <a:pPr/>
              <a:t>4</a:t>
            </a:fld>
            <a:endParaRPr lang="en-US"/>
          </a:p>
        </p:txBody>
      </p:sp>
    </p:spTree>
    <p:extLst>
      <p:ext uri="{BB962C8B-B14F-4D97-AF65-F5344CB8AC3E}">
        <p14:creationId xmlns:p14="http://schemas.microsoft.com/office/powerpoint/2010/main" val="387540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hope this spurs interest in our “BIG” data and while the individual record data is not sharable, generalized data is.  If you like the area view, that processed data is just clicks way.  For those who do not have  a GIS Program, you may use the bottom link shown.  This will take you to a map of the entire state and you can pan and zoom to your area of interest. The first view stacks three time periods (morning, noon and afternoon peak traffic), so use the Show Contents button to choose one time period at a time. Now if you are familiar with ArcGIS filtering, you can use the top link. UK is providing access to this data.  The filterable link defaults to Performance Measure directional data.  Be patient, the views are a bit slow to load. </a:t>
            </a:r>
          </a:p>
          <a:p>
            <a:endParaRPr lang="en-US" dirty="0"/>
          </a:p>
        </p:txBody>
      </p:sp>
      <p:sp>
        <p:nvSpPr>
          <p:cNvPr id="4" name="Slide Number Placeholder 3"/>
          <p:cNvSpPr>
            <a:spLocks noGrp="1"/>
          </p:cNvSpPr>
          <p:nvPr>
            <p:ph type="sldNum" sz="quarter" idx="10"/>
          </p:nvPr>
        </p:nvSpPr>
        <p:spPr/>
        <p:txBody>
          <a:bodyPr/>
          <a:lstStyle/>
          <a:p>
            <a:fld id="{9D469354-84CB-4173-8C65-D873781C9AC7}" type="slidenum">
              <a:rPr lang="en-US" smtClean="0"/>
              <a:pPr/>
              <a:t>5</a:t>
            </a:fld>
            <a:endParaRPr lang="en-US"/>
          </a:p>
        </p:txBody>
      </p:sp>
    </p:spTree>
    <p:extLst>
      <p:ext uri="{BB962C8B-B14F-4D97-AF65-F5344CB8AC3E}">
        <p14:creationId xmlns:p14="http://schemas.microsoft.com/office/powerpoint/2010/main" val="231008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provides information on all known bike/ped plans</a:t>
            </a:r>
            <a:r>
              <a:rPr lang="en-US" baseline="0" dirty="0" smtClean="0"/>
              <a:t> (the projects and the contact agency for these plans) and the </a:t>
            </a:r>
            <a:r>
              <a:rPr lang="en-US" dirty="0" smtClean="0"/>
              <a:t>GIS data associated with the collection of bike/ped facilities (work program with the ADD Offices).</a:t>
            </a:r>
          </a:p>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6</a:t>
            </a:fld>
            <a:endParaRPr lang="en-US" dirty="0"/>
          </a:p>
        </p:txBody>
      </p:sp>
    </p:spTree>
    <p:extLst>
      <p:ext uri="{BB962C8B-B14F-4D97-AF65-F5344CB8AC3E}">
        <p14:creationId xmlns:p14="http://schemas.microsoft.com/office/powerpoint/2010/main" val="379850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Bicycle Travel: http://labs.strava.com/heatmap/#13/-85.87138/37.70498/gray/bike </a:t>
            </a:r>
          </a:p>
          <a:p>
            <a:r>
              <a:rPr lang="en-US" dirty="0" smtClean="0"/>
              <a:t>Pedestrian Travel: http://labs.strava.com/heatmap/#13/-85.87138/37.70498/gray/run </a:t>
            </a:r>
          </a:p>
          <a:p>
            <a:endParaRPr lang="en-US" dirty="0" smtClean="0"/>
          </a:p>
          <a:p>
            <a:r>
              <a:rPr lang="en-US" dirty="0" smtClean="0"/>
              <a:t>Strava provides a free data resource of known activity. Strava also provides more specific data (for a fee) of bike/ped ADT, direction of travel, speed, and much more. </a:t>
            </a:r>
          </a:p>
          <a:p>
            <a:endParaRPr lang="en-US" dirty="0" smtClean="0"/>
          </a:p>
          <a:p>
            <a:r>
              <a:rPr lang="en-US" dirty="0" smtClean="0"/>
              <a:t>The Bike/Ped team has also collect data from the largest bike clubs in the state as to the most popular routes used for mainly recreational riding and the number of riders using these routes.</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7</a:t>
            </a:fld>
            <a:endParaRPr lang="en-US" dirty="0"/>
          </a:p>
        </p:txBody>
      </p:sp>
    </p:spTree>
    <p:extLst>
      <p:ext uri="{BB962C8B-B14F-4D97-AF65-F5344CB8AC3E}">
        <p14:creationId xmlns:p14="http://schemas.microsoft.com/office/powerpoint/2010/main" val="166416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Bike/Ped team has worked with the Office of Highway Design and other KYTC Divisions to update</a:t>
            </a:r>
            <a:r>
              <a:rPr lang="en-US" baseline="0" dirty="0" smtClean="0"/>
              <a:t> standard drawing and the bike/ped portion of the design manual to consistently accommodate bicycle and pedestrian travel (and ADA issues). The updates to the design manual should be available this next year.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5BD8566-451E-4324-A320-899A18F780BA}" type="slidenum">
              <a:rPr lang="en-US" smtClean="0"/>
              <a:pPr/>
              <a:t>8</a:t>
            </a:fld>
            <a:endParaRPr lang="en-US" dirty="0"/>
          </a:p>
        </p:txBody>
      </p:sp>
    </p:spTree>
    <p:extLst>
      <p:ext uri="{BB962C8B-B14F-4D97-AF65-F5344CB8AC3E}">
        <p14:creationId xmlns:p14="http://schemas.microsoft.com/office/powerpoint/2010/main" val="93143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 the following pages you will find all data that was previously housed separately in the Project Identification Form (PIF) and Unscheduled Project List (UPL) database, now together for more efficient use of state resources.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For those of you with edit capabilities, you will have the ability to modify your Project information. For everyone else, you will have read only access to select information. Should you need access to all information, please contact the Division of Planning, Strategic Planning Branch.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Things of note to consider: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Projects marked 'ACTIVE' are complete and actively pursuing funding.</a:t>
            </a:r>
          </a:p>
          <a:p>
            <a:r>
              <a:rPr lang="en-US" sz="1200" b="0" i="0" kern="1200" dirty="0" smtClean="0">
                <a:solidFill>
                  <a:schemeClr val="tx1"/>
                </a:solidFill>
                <a:latin typeface="+mn-lt"/>
                <a:ea typeface="+mn-ea"/>
                <a:cs typeface="+mn-cs"/>
              </a:rPr>
              <a:t>HIS data can be considered 'LIVE' and accurate for Project Identification purposes.</a:t>
            </a:r>
          </a:p>
          <a:p>
            <a:r>
              <a:rPr lang="en-US" sz="1200" b="0" i="0" kern="1200" dirty="0" smtClean="0">
                <a:solidFill>
                  <a:schemeClr val="tx1"/>
                </a:solidFill>
                <a:latin typeface="+mn-lt"/>
                <a:ea typeface="+mn-ea"/>
                <a:cs typeface="+mn-cs"/>
              </a:rPr>
              <a:t>All dollar amounts are whole dollars and not thousands as they were in the past.</a:t>
            </a:r>
          </a:p>
          <a:p>
            <a:r>
              <a:rPr lang="en-US" sz="1200" b="0" i="0" kern="1200" dirty="0" smtClean="0">
                <a:solidFill>
                  <a:schemeClr val="tx1"/>
                </a:solidFill>
                <a:latin typeface="+mn-lt"/>
                <a:ea typeface="+mn-ea"/>
                <a:cs typeface="+mn-cs"/>
              </a:rPr>
              <a:t>Maps and photos are attached in pdf format where available.</a:t>
            </a:r>
          </a:p>
          <a:p>
            <a:r>
              <a:rPr lang="en-US" sz="1200" b="0" i="0" kern="1200" dirty="0" smtClean="0">
                <a:solidFill>
                  <a:schemeClr val="tx1"/>
                </a:solidFill>
                <a:latin typeface="+mn-lt"/>
                <a:ea typeface="+mn-ea"/>
                <a:cs typeface="+mn-cs"/>
              </a:rPr>
              <a:t>When looking at cost estimates with multiple Revision Numbers, always be certain you are looking at the highest Revision Number for most up to date information.</a:t>
            </a:r>
          </a:p>
          <a:p>
            <a:r>
              <a:rPr lang="en-US" sz="1200" b="0" i="0" kern="1200" dirty="0" smtClean="0">
                <a:solidFill>
                  <a:schemeClr val="tx1"/>
                </a:solidFill>
                <a:latin typeface="+mn-lt"/>
                <a:ea typeface="+mn-ea"/>
                <a:cs typeface="+mn-cs"/>
              </a:rPr>
              <a:t>Each PIF's PDF attachment is for historical purposes only.</a:t>
            </a:r>
          </a:p>
          <a:p>
            <a:r>
              <a:rPr lang="en-US" b="0" dirty="0" smtClean="0"/>
              <a:t/>
            </a:r>
            <a:br>
              <a:rPr lang="en-US" b="0" dirty="0" smtClean="0"/>
            </a:br>
            <a:r>
              <a:rPr lang="en-US" sz="1200" b="0" i="0" kern="1200" dirty="0" smtClean="0">
                <a:solidFill>
                  <a:schemeClr val="tx1"/>
                </a:solidFill>
                <a:latin typeface="+mn-lt"/>
                <a:ea typeface="+mn-ea"/>
                <a:cs typeface="+mn-cs"/>
              </a:rPr>
              <a:t>Additionally, you will find various documents such as a Data Dictionary and User Guide attached for your understanding and correct use of the PIF Web Application.</a:t>
            </a:r>
            <a:r>
              <a:rPr lang="en-US" sz="1200" b="1"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9</a:t>
            </a:fld>
            <a:endParaRPr lang="en-US" dirty="0"/>
          </a:p>
        </p:txBody>
      </p:sp>
    </p:spTree>
    <p:extLst>
      <p:ext uri="{BB962C8B-B14F-4D97-AF65-F5344CB8AC3E}">
        <p14:creationId xmlns:p14="http://schemas.microsoft.com/office/powerpoint/2010/main" val="308715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BD8566-451E-4324-A320-899A18F780BA}" type="slidenum">
              <a:rPr lang="en-US" smtClean="0"/>
              <a:pPr/>
              <a:t>10</a:t>
            </a:fld>
            <a:endParaRPr lang="en-US" dirty="0"/>
          </a:p>
        </p:txBody>
      </p:sp>
    </p:spTree>
    <p:extLst>
      <p:ext uri="{BB962C8B-B14F-4D97-AF65-F5344CB8AC3E}">
        <p14:creationId xmlns:p14="http://schemas.microsoft.com/office/powerpoint/2010/main" val="986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2CEB1-F2E5-4ECE-B5A3-B2F3ADCECF72}"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63507A-D49C-4B38-ADAF-589C2CB868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CEB1-F2E5-4ECE-B5A3-B2F3ADCECF72}" type="datetimeFigureOut">
              <a:rPr lang="en-US" smtClean="0"/>
              <a:pPr/>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3507A-D49C-4B38-ADAF-589C2CB868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transportation.ky.gov/Planning/Documents/2015%20Modes%20Book.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faf.ornl.gov/fafweb/Extraction0.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hyperlink" Target="http://transportation.ky.gov/Planning/Pages/Traffic-Forecasting.aspx" TargetMode="External"/><Relationship Id="rId3" Type="http://schemas.openxmlformats.org/officeDocument/2006/relationships/hyperlink" Target="http://maps.kytc.ky.gov/photolog/?config=Photolog&amp;x1=5114935.959483551&amp;y1=3868453.589951066&amp;x2=5427435.959483551&amp;y2=3971969.214951066&amp;MODE=PL" TargetMode="External"/><Relationship Id="rId7" Type="http://schemas.openxmlformats.org/officeDocument/2006/relationships/hyperlink" Target="http://transportation.ky.gov/Planning/Pages/Planning-Studies-and-Reports.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transportation.ky.gov/Highway-Design/Pages/Highway-Design-Manual.aspx" TargetMode="External"/><Relationship Id="rId5" Type="http://schemas.openxmlformats.org/officeDocument/2006/relationships/hyperlink" Target="http://maps.kytc.ky.gov/photolog/?config=BridgeDataMiner" TargetMode="External"/><Relationship Id="rId4" Type="http://schemas.openxmlformats.org/officeDocument/2006/relationships/hyperlink" Target="http://maps.kytc.ky.gov/photolog/?config=ProjectArchiv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datamart.business.transportation.ky.gov/EDSB_SOLUTIONS/HISEXTRAC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transportation.ky.gov/Congestion-Toolbox/Pages/Traffic-Signals.aspx" TargetMode="External"/><Relationship Id="rId5" Type="http://schemas.openxmlformats.org/officeDocument/2006/relationships/hyperlink" Target="http://mutcd.fhwa.dot.gov/HTM/2003r1/part4/part4c.htm" TargetMode="External"/><Relationship Id="rId4" Type="http://schemas.openxmlformats.org/officeDocument/2006/relationships/hyperlink" Target="http://datamart.business.transportation.ky.gov/EDSB_SOLUTIONS/CT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mailto:Justin.harrod@ky.gov"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www.epa.gov/otaq/models/moves/" TargetMode="External"/><Relationship Id="rId5" Type="http://schemas.openxmlformats.org/officeDocument/2006/relationships/hyperlink" Target="http://www.fhwa.dot.gov/environment/air_quality/" TargetMode="External"/><Relationship Id="rId4" Type="http://schemas.openxmlformats.org/officeDocument/2006/relationships/hyperlink" Target="http://transportation.ky.gov/Planning/Pages/Air-Quality.asp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cg.is/1JmIsC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arcg.is/1JmIiu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transportation.ky.gov/Bike-Walk/Pages/Sidewalk%20and%20Bike%20Facilities%20Map.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transportation.ky.gov/Bike-Walk/Pages/ResourceLinks.aspx"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b="1" dirty="0" smtClean="0">
                <a:solidFill>
                  <a:schemeClr val="tx2">
                    <a:lumMod val="75000"/>
                  </a:schemeClr>
                </a:solidFill>
                <a:effectLst>
                  <a:outerShdw blurRad="38100" dist="38100" dir="2700000" algn="tl">
                    <a:srgbClr val="000000">
                      <a:alpha val="43137"/>
                    </a:srgbClr>
                  </a:outerShdw>
                </a:effectLst>
              </a:rPr>
              <a:t>Transportation Planning 599</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1219200"/>
            <a:ext cx="4419600" cy="5181600"/>
          </a:xfrm>
        </p:spPr>
        <p:txBody>
          <a:bodyPr/>
          <a:lstStyle/>
          <a:p>
            <a:endParaRPr lang="en-US" dirty="0" smtClean="0">
              <a:solidFill>
                <a:schemeClr val="tx1"/>
              </a:solidFill>
              <a:effectLst>
                <a:outerShdw blurRad="38100" dist="38100" dir="2700000" algn="tl">
                  <a:srgbClr val="000000">
                    <a:alpha val="43137"/>
                  </a:srgbClr>
                </a:outerShdw>
              </a:effectLst>
            </a:endParaRPr>
          </a:p>
          <a:p>
            <a:pPr algn="l"/>
            <a:r>
              <a:rPr lang="en-US" sz="4000" i="1" dirty="0" smtClean="0">
                <a:solidFill>
                  <a:srgbClr val="0070C0"/>
                </a:solidFill>
                <a:effectLst>
                  <a:outerShdw blurRad="38100" dist="38100" dir="2700000" algn="tl">
                    <a:srgbClr val="000000">
                      <a:alpha val="43137"/>
                    </a:srgbClr>
                  </a:outerShdw>
                </a:effectLst>
              </a:rPr>
              <a:t>Cool </a:t>
            </a:r>
          </a:p>
          <a:p>
            <a:pPr algn="l"/>
            <a:r>
              <a:rPr lang="en-US" sz="4000" i="1" dirty="0" smtClean="0">
                <a:solidFill>
                  <a:srgbClr val="0070C0"/>
                </a:solidFill>
                <a:effectLst>
                  <a:outerShdw blurRad="38100" dist="38100" dir="2700000" algn="tl">
                    <a:srgbClr val="000000">
                      <a:alpha val="43137"/>
                    </a:srgbClr>
                  </a:outerShdw>
                </a:effectLst>
              </a:rPr>
              <a:t>tools </a:t>
            </a:r>
          </a:p>
          <a:p>
            <a:pPr algn="l"/>
            <a:r>
              <a:rPr lang="en-US" sz="4000" i="1" dirty="0" smtClean="0">
                <a:solidFill>
                  <a:srgbClr val="0070C0"/>
                </a:solidFill>
                <a:effectLst>
                  <a:outerShdw blurRad="38100" dist="38100" dir="2700000" algn="tl">
                    <a:srgbClr val="000000">
                      <a:alpha val="43137"/>
                    </a:srgbClr>
                  </a:outerShdw>
                </a:effectLst>
              </a:rPr>
              <a:t>for </a:t>
            </a:r>
          </a:p>
          <a:p>
            <a:pPr algn="l"/>
            <a:r>
              <a:rPr lang="en-US" sz="4000" i="1" dirty="0" smtClean="0">
                <a:solidFill>
                  <a:srgbClr val="0070C0"/>
                </a:solidFill>
                <a:effectLst>
                  <a:outerShdw blurRad="38100" dist="38100" dir="2700000" algn="tl">
                    <a:srgbClr val="000000">
                      <a:alpha val="43137"/>
                    </a:srgbClr>
                  </a:outerShdw>
                </a:effectLst>
              </a:rPr>
              <a:t>successful  transportation </a:t>
            </a:r>
          </a:p>
          <a:p>
            <a:pPr algn="l"/>
            <a:r>
              <a:rPr lang="en-US" sz="4000" i="1" dirty="0" smtClean="0">
                <a:solidFill>
                  <a:srgbClr val="0070C0"/>
                </a:solidFill>
                <a:effectLst>
                  <a:outerShdw blurRad="38100" dist="38100" dir="2700000" algn="tl">
                    <a:srgbClr val="000000">
                      <a:alpha val="43137"/>
                    </a:srgbClr>
                  </a:outerShdw>
                </a:effectLst>
              </a:rPr>
              <a:t>projects</a:t>
            </a:r>
          </a:p>
          <a:p>
            <a:endParaRPr lang="en-US" dirty="0">
              <a:solidFill>
                <a:schemeClr val="tx1"/>
              </a:solidFill>
              <a:effectLst>
                <a:outerShdw blurRad="38100" dist="38100" dir="2700000" algn="tl">
                  <a:srgbClr val="000000">
                    <a:alpha val="43137"/>
                  </a:srgbClr>
                </a:outerShdw>
              </a:effectLst>
            </a:endParaRPr>
          </a:p>
        </p:txBody>
      </p:sp>
      <p:pic>
        <p:nvPicPr>
          <p:cNvPr id="4" name="Picture 3" descr="collecting GIS data.gif"/>
          <p:cNvPicPr>
            <a:picLocks noChangeAspect="1"/>
          </p:cNvPicPr>
          <p:nvPr/>
        </p:nvPicPr>
        <p:blipFill>
          <a:blip r:embed="rId2" cstate="print"/>
          <a:stretch>
            <a:fillRect/>
          </a:stretch>
        </p:blipFill>
        <p:spPr>
          <a:xfrm>
            <a:off x="3352800" y="1981200"/>
            <a:ext cx="5562600" cy="3457993"/>
          </a:xfrm>
          <a:prstGeom prst="rect">
            <a:avLst/>
          </a:prstGeom>
        </p:spPr>
      </p:pic>
      <p:sp>
        <p:nvSpPr>
          <p:cNvPr id="8" name="TextBox 7"/>
          <p:cNvSpPr txBox="1"/>
          <p:nvPr/>
        </p:nvSpPr>
        <p:spPr>
          <a:xfrm>
            <a:off x="3581400" y="5486400"/>
            <a:ext cx="5105400" cy="1077218"/>
          </a:xfrm>
          <a:prstGeom prst="rect">
            <a:avLst/>
          </a:prstGeom>
          <a:noFill/>
        </p:spPr>
        <p:txBody>
          <a:bodyPr wrap="square" rtlCol="0">
            <a:spAutoFit/>
          </a:bodyPr>
          <a:lstStyle/>
          <a:p>
            <a:r>
              <a:rPr lang="en-US" sz="3200" b="1" dirty="0" smtClean="0">
                <a:solidFill>
                  <a:schemeClr val="tx2">
                    <a:lumMod val="75000"/>
                  </a:schemeClr>
                </a:solidFill>
              </a:rPr>
              <a:t>Troy Hearn</a:t>
            </a:r>
          </a:p>
          <a:p>
            <a:r>
              <a:rPr lang="en-US" sz="3200" b="1" dirty="0" smtClean="0">
                <a:solidFill>
                  <a:schemeClr val="tx2">
                    <a:lumMod val="75000"/>
                  </a:schemeClr>
                </a:solidFill>
              </a:rPr>
              <a:t>Division of Planning</a:t>
            </a:r>
            <a:endParaRPr lang="en-US" sz="32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286000"/>
          </a:xfrm>
        </p:spPr>
        <p:txBody>
          <a:bodyPr>
            <a:noAutofit/>
          </a:bodyPr>
          <a:lstStyle/>
          <a:p>
            <a:r>
              <a:rPr lang="en-US" sz="4800" b="1" dirty="0" smtClean="0">
                <a:solidFill>
                  <a:schemeClr val="tx2">
                    <a:lumMod val="75000"/>
                  </a:schemeClr>
                </a:solidFill>
                <a:effectLst>
                  <a:outerShdw blurRad="38100" dist="38100" dir="2700000" algn="tl">
                    <a:srgbClr val="000000">
                      <a:alpha val="43137"/>
                    </a:srgbClr>
                  </a:outerShdw>
                </a:effectLst>
              </a:rPr>
              <a:t>Pedestrian &amp; Bicycle Data Resources</a:t>
            </a:r>
            <a:endParaRPr lang="en-US" sz="4800"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4572000"/>
            <a:ext cx="7848600" cy="2133600"/>
          </a:xfrm>
        </p:spPr>
        <p:txBody>
          <a:bodyPr>
            <a:normAutofit fontScale="92500" lnSpcReduction="10000"/>
          </a:bodyPr>
          <a:lstStyle/>
          <a:p>
            <a:r>
              <a:rPr lang="en-US" dirty="0" smtClean="0">
                <a:solidFill>
                  <a:schemeClr val="tx1"/>
                </a:solidFill>
              </a:rPr>
              <a:t>Bicycle &amp; Pedestrian Program Coordinator</a:t>
            </a:r>
          </a:p>
          <a:p>
            <a:r>
              <a:rPr lang="en-US" dirty="0" smtClean="0">
                <a:solidFill>
                  <a:schemeClr val="tx1"/>
                </a:solidFill>
              </a:rPr>
              <a:t>KYTC</a:t>
            </a:r>
          </a:p>
          <a:p>
            <a:r>
              <a:rPr lang="en-US" dirty="0" smtClean="0">
                <a:solidFill>
                  <a:schemeClr val="tx1"/>
                </a:solidFill>
              </a:rPr>
              <a:t>Troy Hearn</a:t>
            </a:r>
          </a:p>
          <a:p>
            <a:r>
              <a:rPr lang="en-US" dirty="0" smtClean="0">
                <a:solidFill>
                  <a:srgbClr val="002060"/>
                </a:solidFill>
              </a:rPr>
              <a:t>Troy.Hearn@ky.gov</a:t>
            </a:r>
            <a:endParaRPr lang="en-US" dirty="0">
              <a:solidFill>
                <a:srgbClr val="002060"/>
              </a:solidFill>
            </a:endParaRPr>
          </a:p>
          <a:p>
            <a:endParaRPr lang="en-US" dirty="0">
              <a:solidFill>
                <a:schemeClr val="tx1"/>
              </a:solidFill>
            </a:endParaRPr>
          </a:p>
        </p:txBody>
      </p:sp>
      <p:pic>
        <p:nvPicPr>
          <p:cNvPr id="6" name="Picture 5" descr="showimage.jpg"/>
          <p:cNvPicPr>
            <a:picLocks noChangeAspect="1"/>
          </p:cNvPicPr>
          <p:nvPr/>
        </p:nvPicPr>
        <p:blipFill>
          <a:blip r:embed="rId3" cstate="print"/>
          <a:stretch>
            <a:fillRect/>
          </a:stretch>
        </p:blipFill>
        <p:spPr>
          <a:xfrm>
            <a:off x="5867400" y="2286000"/>
            <a:ext cx="2371725" cy="1895475"/>
          </a:xfrm>
          <a:prstGeom prst="rect">
            <a:avLst/>
          </a:prstGeom>
        </p:spPr>
      </p:pic>
      <p:pic>
        <p:nvPicPr>
          <p:cNvPr id="17410" name="Picture 2" descr="http://pppcatalog.com/store/image/cache/data/traffic-sign-pedestrian-xing-400x400.jpg"/>
          <p:cNvPicPr>
            <a:picLocks noChangeAspect="1" noChangeArrowheads="1"/>
          </p:cNvPicPr>
          <p:nvPr/>
        </p:nvPicPr>
        <p:blipFill>
          <a:blip r:embed="rId4" cstate="print"/>
          <a:srcRect/>
          <a:stretch>
            <a:fillRect/>
          </a:stretch>
        </p:blipFill>
        <p:spPr bwMode="auto">
          <a:xfrm>
            <a:off x="838200" y="2209800"/>
            <a:ext cx="2209800" cy="220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rmAutofit fontScale="90000"/>
          </a:bodyPr>
          <a:lstStyle/>
          <a:p>
            <a:pPr algn="l"/>
            <a:r>
              <a:rPr lang="en-US" sz="4900" b="1" dirty="0" smtClean="0">
                <a:solidFill>
                  <a:schemeClr val="tx2">
                    <a:lumMod val="75000"/>
                  </a:schemeClr>
                </a:solidFill>
                <a:effectLst>
                  <a:outerShdw blurRad="38100" dist="38100" dir="2700000" algn="tl">
                    <a:srgbClr val="000000">
                      <a:alpha val="43137"/>
                    </a:srgbClr>
                  </a:outerShdw>
                </a:effectLst>
              </a:rPr>
              <a:t>                  Air Quality – VIN Data</a:t>
            </a: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r>
              <a:rPr lang="en-US" b="1" dirty="0" smtClean="0">
                <a:solidFill>
                  <a:schemeClr val="tx2">
                    <a:lumMod val="75000"/>
                  </a:schemeClr>
                </a:solidFill>
                <a:effectLst>
                  <a:outerShdw blurRad="38100" dist="38100" dir="2700000" algn="tl">
                    <a:srgbClr val="000000">
                      <a:alpha val="43137"/>
                    </a:srgbClr>
                  </a:outerShdw>
                </a:effectLst>
              </a:rPr>
              <a:t/>
            </a:r>
            <a:br>
              <a:rPr lang="en-US" b="1" dirty="0" smtClean="0">
                <a:solidFill>
                  <a:schemeClr val="tx2">
                    <a:lumMod val="75000"/>
                  </a:schemeClr>
                </a:solidFill>
                <a:effectLst>
                  <a:outerShdw blurRad="38100" dist="38100" dir="2700000" algn="tl">
                    <a:srgbClr val="000000">
                      <a:alpha val="43137"/>
                    </a:srgbClr>
                  </a:outerShdw>
                </a:effectLst>
              </a:rPr>
            </a:br>
            <a:r>
              <a:rPr lang="en-US" b="1" dirty="0" smtClean="0"/>
              <a:t>VIN</a:t>
            </a:r>
            <a:r>
              <a:rPr lang="en-US" dirty="0" smtClean="0"/>
              <a:t> – </a:t>
            </a:r>
            <a:r>
              <a:rPr lang="en-US" b="1" u="sng" dirty="0" smtClean="0"/>
              <a:t>V</a:t>
            </a:r>
            <a:r>
              <a:rPr lang="en-US" dirty="0" smtClean="0"/>
              <a:t>ehicle </a:t>
            </a:r>
            <a:r>
              <a:rPr lang="en-US" b="1" u="sng" dirty="0" smtClean="0"/>
              <a:t>I</a:t>
            </a:r>
            <a:r>
              <a:rPr lang="en-US" dirty="0" smtClean="0"/>
              <a:t>dentification </a:t>
            </a:r>
            <a:r>
              <a:rPr lang="en-US" b="1" u="sng" dirty="0" smtClean="0"/>
              <a:t>N</a:t>
            </a:r>
            <a:r>
              <a:rPr lang="en-US" dirty="0" smtClean="0"/>
              <a:t>umber</a:t>
            </a:r>
            <a:br>
              <a:rPr lang="en-US" dirty="0" smtClean="0"/>
            </a:b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332037"/>
            <a:ext cx="4038600" cy="4525963"/>
          </a:xfrm>
        </p:spPr>
        <p:txBody>
          <a:bodyPr>
            <a:normAutofit/>
          </a:bodyPr>
          <a:lstStyle/>
          <a:p>
            <a:r>
              <a:rPr lang="en-US" sz="3600" dirty="0" smtClean="0"/>
              <a:t>Model year</a:t>
            </a:r>
          </a:p>
          <a:p>
            <a:r>
              <a:rPr lang="en-US" sz="3600" dirty="0" smtClean="0"/>
              <a:t># </a:t>
            </a:r>
            <a:r>
              <a:rPr lang="en-US" sz="3600" dirty="0" err="1" smtClean="0"/>
              <a:t>Veh</a:t>
            </a:r>
            <a:r>
              <a:rPr lang="en-US" sz="3600" dirty="0" smtClean="0"/>
              <a:t> in Co</a:t>
            </a:r>
          </a:p>
          <a:p>
            <a:r>
              <a:rPr lang="en-US" sz="3600" dirty="0" smtClean="0"/>
              <a:t>Vehicle type</a:t>
            </a:r>
          </a:p>
          <a:p>
            <a:r>
              <a:rPr lang="en-US" sz="3600" dirty="0" smtClean="0"/>
              <a:t>Vehicle make</a:t>
            </a:r>
          </a:p>
          <a:p>
            <a:r>
              <a:rPr lang="en-US" sz="3600" dirty="0" smtClean="0"/>
              <a:t>Vehicle class</a:t>
            </a:r>
          </a:p>
          <a:p>
            <a:pPr lvl="1"/>
            <a:r>
              <a:rPr lang="en-US" sz="3200" dirty="0" smtClean="0"/>
              <a:t>Mobile/MOVES</a:t>
            </a:r>
          </a:p>
          <a:p>
            <a:r>
              <a:rPr lang="en-US" sz="3600" dirty="0" smtClean="0"/>
              <a:t>Registration type</a:t>
            </a:r>
          </a:p>
          <a:p>
            <a:pPr>
              <a:buNone/>
            </a:pPr>
            <a:endParaRPr lang="en-US" dirty="0" smtClean="0"/>
          </a:p>
          <a:p>
            <a:endParaRPr lang="en-US" dirty="0" smtClean="0"/>
          </a:p>
          <a:p>
            <a:endParaRPr lang="en-US" dirty="0"/>
          </a:p>
        </p:txBody>
      </p:sp>
      <p:sp>
        <p:nvSpPr>
          <p:cNvPr id="4" name="Content Placeholder 3"/>
          <p:cNvSpPr>
            <a:spLocks noGrp="1"/>
          </p:cNvSpPr>
          <p:nvPr>
            <p:ph sz="half" idx="2"/>
          </p:nvPr>
        </p:nvSpPr>
        <p:spPr>
          <a:xfrm>
            <a:off x="4648200" y="2332037"/>
            <a:ext cx="4038600" cy="4525963"/>
          </a:xfrm>
        </p:spPr>
        <p:txBody>
          <a:bodyPr>
            <a:noAutofit/>
          </a:bodyPr>
          <a:lstStyle/>
          <a:p>
            <a:r>
              <a:rPr lang="en-US" sz="3600" dirty="0" smtClean="0"/>
              <a:t>Fuel type</a:t>
            </a:r>
          </a:p>
          <a:p>
            <a:r>
              <a:rPr lang="en-US" sz="3600" dirty="0" smtClean="0"/>
              <a:t>County registered</a:t>
            </a:r>
          </a:p>
          <a:p>
            <a:r>
              <a:rPr lang="en-US" sz="3600" dirty="0" smtClean="0"/>
              <a:t>Street address</a:t>
            </a:r>
          </a:p>
          <a:p>
            <a:r>
              <a:rPr lang="en-US" sz="3600" dirty="0" smtClean="0"/>
              <a:t>City</a:t>
            </a:r>
          </a:p>
          <a:p>
            <a:r>
              <a:rPr lang="en-US" sz="3600" dirty="0" smtClean="0"/>
              <a:t>State</a:t>
            </a:r>
          </a:p>
          <a:p>
            <a:r>
              <a:rPr lang="en-US" sz="3600" dirty="0" smtClean="0"/>
              <a:t>Zip code</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Air Quality –EPA MOVES Model</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buNone/>
            </a:pPr>
            <a:r>
              <a:rPr lang="en-US" b="1" dirty="0" smtClean="0"/>
              <a:t>MOVES </a:t>
            </a:r>
            <a:r>
              <a:rPr lang="en-US" dirty="0" smtClean="0"/>
              <a:t>–</a:t>
            </a:r>
            <a:r>
              <a:rPr lang="en-US" b="1" u="sng" dirty="0" err="1" smtClean="0"/>
              <a:t>MO</a:t>
            </a:r>
            <a:r>
              <a:rPr lang="en-US" dirty="0" err="1" smtClean="0"/>
              <a:t>tor</a:t>
            </a:r>
            <a:r>
              <a:rPr lang="en-US" dirty="0" smtClean="0"/>
              <a:t> </a:t>
            </a:r>
            <a:r>
              <a:rPr lang="en-US" b="1" u="sng" dirty="0" smtClean="0"/>
              <a:t>V</a:t>
            </a:r>
            <a:r>
              <a:rPr lang="en-US" dirty="0" smtClean="0"/>
              <a:t>ehicle </a:t>
            </a:r>
            <a:r>
              <a:rPr lang="en-US" b="1" u="sng" dirty="0" smtClean="0"/>
              <a:t>E</a:t>
            </a:r>
            <a:r>
              <a:rPr lang="en-US" dirty="0" smtClean="0"/>
              <a:t>mission </a:t>
            </a:r>
            <a:r>
              <a:rPr lang="en-US" b="1" u="sng" dirty="0" smtClean="0"/>
              <a:t>S</a:t>
            </a:r>
            <a:r>
              <a:rPr lang="en-US" dirty="0" smtClean="0"/>
              <a:t>imulator.</a:t>
            </a:r>
          </a:p>
          <a:p>
            <a:r>
              <a:rPr lang="en-US" dirty="0" smtClean="0"/>
              <a:t>Output = total emissions by area by pollutant, by hour, day, month, season, yr </a:t>
            </a:r>
          </a:p>
          <a:p>
            <a:endParaRPr lang="en-US" dirty="0" smtClean="0"/>
          </a:p>
          <a:p>
            <a:r>
              <a:rPr lang="en-US" dirty="0" smtClean="0"/>
              <a:t>Used for </a:t>
            </a:r>
          </a:p>
          <a:p>
            <a:pPr lvl="1"/>
            <a:r>
              <a:rPr lang="en-US" dirty="0" smtClean="0"/>
              <a:t> Regional/MPO  Conformity documents</a:t>
            </a:r>
          </a:p>
          <a:p>
            <a:pPr lvl="1"/>
            <a:r>
              <a:rPr lang="en-US" dirty="0" smtClean="0"/>
              <a:t>Project-level Analyses</a:t>
            </a:r>
          </a:p>
          <a:p>
            <a:pPr lvl="1"/>
            <a:r>
              <a:rPr lang="en-US" u="sng" dirty="0" smtClean="0"/>
              <a:t>M</a:t>
            </a:r>
            <a:r>
              <a:rPr lang="en-US" dirty="0" smtClean="0"/>
              <a:t>otor </a:t>
            </a:r>
            <a:r>
              <a:rPr lang="en-US" u="sng" dirty="0" smtClean="0"/>
              <a:t>V</a:t>
            </a:r>
            <a:r>
              <a:rPr lang="en-US" dirty="0" smtClean="0"/>
              <a:t>ehicle </a:t>
            </a:r>
            <a:r>
              <a:rPr lang="en-US" u="sng" dirty="0" smtClean="0"/>
              <a:t>E</a:t>
            </a:r>
            <a:r>
              <a:rPr lang="en-US" dirty="0" smtClean="0"/>
              <a:t>mission </a:t>
            </a:r>
            <a:r>
              <a:rPr lang="en-US" u="sng" dirty="0" smtClean="0"/>
              <a:t>B</a:t>
            </a:r>
            <a:r>
              <a:rPr lang="en-US" dirty="0" smtClean="0"/>
              <a:t>udgets (MVEBs)</a:t>
            </a:r>
          </a:p>
          <a:p>
            <a:pPr lvl="1"/>
            <a:r>
              <a:rPr lang="en-US" dirty="0" smtClean="0"/>
              <a:t>CMAQ applications</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zoneMapforKYBasedon2012-2014.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763000" cy="1371600"/>
          </a:xfrm>
        </p:spPr>
        <p:txBody>
          <a:bodyPr/>
          <a:lstStyle/>
          <a:p>
            <a:r>
              <a:rPr lang="en-US" b="1" dirty="0" smtClean="0">
                <a:solidFill>
                  <a:schemeClr val="tx2">
                    <a:lumMod val="75000"/>
                  </a:schemeClr>
                </a:solidFill>
                <a:effectLst>
                  <a:outerShdw blurRad="38100" dist="38100" dir="2700000" algn="tl">
                    <a:srgbClr val="000000">
                      <a:alpha val="43137"/>
                    </a:srgbClr>
                  </a:outerShdw>
                </a:effectLst>
              </a:rPr>
              <a:t>Freight Planning</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891048" y="4419600"/>
            <a:ext cx="5361905" cy="2247619"/>
          </a:xfrm>
          <a:prstGeom prst="rect">
            <a:avLst/>
          </a:prstGeom>
          <a:noFill/>
          <a:ln w="9525">
            <a:noFill/>
            <a:miter lim="800000"/>
            <a:headEnd/>
            <a:tailEnd/>
          </a:ln>
        </p:spPr>
      </p:pic>
      <p:sp>
        <p:nvSpPr>
          <p:cNvPr id="6" name="TextBox 5"/>
          <p:cNvSpPr txBox="1"/>
          <p:nvPr/>
        </p:nvSpPr>
        <p:spPr>
          <a:xfrm>
            <a:off x="1714500" y="1066800"/>
            <a:ext cx="5715000" cy="3323987"/>
          </a:xfrm>
          <a:prstGeom prst="rect">
            <a:avLst/>
          </a:prstGeom>
          <a:noFill/>
        </p:spPr>
        <p:txBody>
          <a:bodyPr wrap="square" rtlCol="0">
            <a:spAutoFit/>
          </a:bodyPr>
          <a:lstStyle/>
          <a:p>
            <a:pPr>
              <a:buFont typeface="Arial" pitchFamily="34" charset="0"/>
              <a:buChar char="•"/>
            </a:pPr>
            <a:r>
              <a:rPr lang="en-US" sz="3000" dirty="0" smtClean="0"/>
              <a:t> Freight Modes Book</a:t>
            </a:r>
          </a:p>
          <a:p>
            <a:pPr>
              <a:buFont typeface="Arial" pitchFamily="34" charset="0"/>
              <a:buChar char="•"/>
            </a:pPr>
            <a:r>
              <a:rPr lang="en-US" sz="3000" dirty="0" smtClean="0"/>
              <a:t> Freight Network</a:t>
            </a:r>
          </a:p>
          <a:p>
            <a:pPr>
              <a:buFont typeface="Arial" pitchFamily="34" charset="0"/>
              <a:buChar char="•"/>
            </a:pPr>
            <a:r>
              <a:rPr lang="en-US" sz="3000" dirty="0" smtClean="0"/>
              <a:t> Major Freight Generators</a:t>
            </a:r>
          </a:p>
          <a:p>
            <a:pPr>
              <a:buFont typeface="Arial" pitchFamily="34" charset="0"/>
              <a:buChar char="•"/>
            </a:pPr>
            <a:r>
              <a:rPr lang="en-US" sz="3000" dirty="0" smtClean="0"/>
              <a:t> Business Info</a:t>
            </a:r>
          </a:p>
          <a:p>
            <a:pPr>
              <a:buFont typeface="Arial" pitchFamily="34" charset="0"/>
              <a:buChar char="•"/>
            </a:pPr>
            <a:r>
              <a:rPr lang="en-US" sz="3000" dirty="0" smtClean="0"/>
              <a:t> Freight  Analysis Framework</a:t>
            </a:r>
          </a:p>
          <a:p>
            <a:pPr>
              <a:buFont typeface="Arial" pitchFamily="34" charset="0"/>
              <a:buChar char="•"/>
            </a:pPr>
            <a:r>
              <a:rPr lang="en-US" sz="3000" dirty="0" smtClean="0"/>
              <a:t> Multi-State Research Groups</a:t>
            </a:r>
          </a:p>
          <a:p>
            <a:pPr>
              <a:buFont typeface="Arial" pitchFamily="34" charset="0"/>
              <a:buChar char="•"/>
            </a:pPr>
            <a:r>
              <a:rPr lang="en-US" sz="3000" dirty="0" smtClean="0"/>
              <a:t> Assistance to Locate Information</a:t>
            </a:r>
            <a:endParaRPr lang="en-US"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0500" y="0"/>
            <a:ext cx="87630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Freight Planning</a:t>
            </a:r>
            <a:endParaRPr kumimoji="0" lang="en-US" sz="44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10" name="TextBox 9"/>
          <p:cNvSpPr txBox="1"/>
          <p:nvPr/>
        </p:nvSpPr>
        <p:spPr>
          <a:xfrm>
            <a:off x="2862263" y="609600"/>
            <a:ext cx="3419475" cy="553998"/>
          </a:xfrm>
          <a:prstGeom prst="rect">
            <a:avLst/>
          </a:prstGeom>
          <a:noFill/>
        </p:spPr>
        <p:txBody>
          <a:bodyPr wrap="square" rtlCol="0">
            <a:spAutoFit/>
          </a:bodyPr>
          <a:lstStyle/>
          <a:p>
            <a:r>
              <a:rPr lang="en-US" sz="3000" dirty="0" smtClean="0"/>
              <a:t>Freight Modes Book</a:t>
            </a:r>
            <a:endParaRPr lang="en-US" sz="3000" dirty="0"/>
          </a:p>
        </p:txBody>
      </p:sp>
      <p:pic>
        <p:nvPicPr>
          <p:cNvPr id="2050" name="Picture 2" descr="C:\Users\casey.wells\Desktop\Pages from 2015 Modes Book.jpg"/>
          <p:cNvPicPr>
            <a:picLocks noChangeAspect="1" noChangeArrowheads="1"/>
          </p:cNvPicPr>
          <p:nvPr/>
        </p:nvPicPr>
        <p:blipFill>
          <a:blip r:embed="rId3" cstate="print"/>
          <a:srcRect/>
          <a:stretch>
            <a:fillRect/>
          </a:stretch>
        </p:blipFill>
        <p:spPr bwMode="auto">
          <a:xfrm>
            <a:off x="152400" y="1604683"/>
            <a:ext cx="2819400" cy="3648635"/>
          </a:xfrm>
          <a:prstGeom prst="rect">
            <a:avLst/>
          </a:prstGeom>
          <a:noFill/>
        </p:spPr>
      </p:pic>
      <p:sp>
        <p:nvSpPr>
          <p:cNvPr id="6" name="TextBox 5"/>
          <p:cNvSpPr txBox="1"/>
          <p:nvPr/>
        </p:nvSpPr>
        <p:spPr>
          <a:xfrm>
            <a:off x="685800" y="6324600"/>
            <a:ext cx="7731347" cy="646331"/>
          </a:xfrm>
          <a:prstGeom prst="rect">
            <a:avLst/>
          </a:prstGeom>
          <a:noFill/>
        </p:spPr>
        <p:txBody>
          <a:bodyPr wrap="none" rtlCol="0">
            <a:spAutoFit/>
          </a:bodyPr>
          <a:lstStyle/>
          <a:p>
            <a:r>
              <a:rPr lang="en-US" dirty="0" smtClean="0">
                <a:hlinkClick r:id="rId4"/>
              </a:rPr>
              <a:t>http://transportation.ky.gov/Planning/Documents/2015%20Modes%20Book.pdf</a:t>
            </a:r>
            <a:endParaRPr lang="en-US" dirty="0" smtClean="0"/>
          </a:p>
          <a:p>
            <a:endParaRPr lang="en-US" dirty="0"/>
          </a:p>
        </p:txBody>
      </p:sp>
      <p:pic>
        <p:nvPicPr>
          <p:cNvPr id="8" name="Picture 2" descr="C:\Users\casey.wells\Desktop\Pages from 2015 Modes Book.jpg"/>
          <p:cNvPicPr>
            <a:picLocks noChangeAspect="1" noChangeArrowheads="1"/>
          </p:cNvPicPr>
          <p:nvPr/>
        </p:nvPicPr>
        <p:blipFill>
          <a:blip r:embed="rId5" cstate="print"/>
          <a:stretch>
            <a:fillRect/>
          </a:stretch>
        </p:blipFill>
        <p:spPr bwMode="auto">
          <a:xfrm>
            <a:off x="4182036" y="1143000"/>
            <a:ext cx="4733364" cy="3657600"/>
          </a:xfrm>
          <a:prstGeom prst="rect">
            <a:avLst/>
          </a:prstGeom>
          <a:noFill/>
        </p:spPr>
      </p:pic>
      <p:pic>
        <p:nvPicPr>
          <p:cNvPr id="11" name="Picture 2" descr="C:\Users\casey.wells\Desktop\Pages from 2015 Modes Book.jpg"/>
          <p:cNvPicPr>
            <a:picLocks noChangeAspect="1" noChangeArrowheads="1"/>
          </p:cNvPicPr>
          <p:nvPr/>
        </p:nvPicPr>
        <p:blipFill>
          <a:blip r:embed="rId6" cstate="print"/>
          <a:stretch>
            <a:fillRect/>
          </a:stretch>
        </p:blipFill>
        <p:spPr bwMode="auto">
          <a:xfrm>
            <a:off x="3200400" y="3352800"/>
            <a:ext cx="3818964" cy="2908282"/>
          </a:xfrm>
          <a:prstGeom prst="rect">
            <a:avLst/>
          </a:prstGeom>
          <a:noFill/>
          <a:ln>
            <a:solidFill>
              <a:srgbClr val="0066FF"/>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763000" cy="685800"/>
          </a:xfrm>
        </p:spPr>
        <p:txBody>
          <a:bodyPr>
            <a:normAutofit fontScale="90000"/>
          </a:bodyPr>
          <a:lstStyle/>
          <a:p>
            <a:r>
              <a:rPr lang="en-US" b="1" dirty="0" smtClean="0">
                <a:solidFill>
                  <a:schemeClr val="tx2">
                    <a:lumMod val="75000"/>
                  </a:schemeClr>
                </a:solidFill>
                <a:effectLst>
                  <a:outerShdw blurRad="38100" dist="38100" dir="2700000" algn="tl">
                    <a:srgbClr val="000000">
                      <a:alpha val="43137"/>
                    </a:srgbClr>
                  </a:outerShdw>
                </a:effectLst>
              </a:rPr>
              <a:t>Freight Planning</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3209925" y="609600"/>
            <a:ext cx="2724150" cy="553998"/>
          </a:xfrm>
          <a:prstGeom prst="rect">
            <a:avLst/>
          </a:prstGeom>
          <a:noFill/>
        </p:spPr>
        <p:txBody>
          <a:bodyPr wrap="square" rtlCol="0">
            <a:spAutoFit/>
          </a:bodyPr>
          <a:lstStyle/>
          <a:p>
            <a:r>
              <a:rPr lang="en-US" sz="3000" dirty="0" smtClean="0"/>
              <a:t>Freight Network</a:t>
            </a:r>
            <a:endParaRPr lang="en-US" sz="3000" dirty="0"/>
          </a:p>
        </p:txBody>
      </p:sp>
      <p:pic>
        <p:nvPicPr>
          <p:cNvPr id="4" name="Picture 2" descr="N:\PLANNING\Modal Branch AAA\FREIGHT\FREIGHT\Freight Network\Maps\Draft_Freight_Network_revised_2015_02_23.jpg"/>
          <p:cNvPicPr>
            <a:picLocks noChangeAspect="1" noChangeArrowheads="1"/>
          </p:cNvPicPr>
          <p:nvPr/>
        </p:nvPicPr>
        <p:blipFill>
          <a:blip r:embed="rId3" cstate="print"/>
          <a:srcRect/>
          <a:stretch>
            <a:fillRect/>
          </a:stretch>
        </p:blipFill>
        <p:spPr bwMode="auto">
          <a:xfrm>
            <a:off x="273627" y="1143000"/>
            <a:ext cx="8596746" cy="5562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763000" cy="685800"/>
          </a:xfrm>
        </p:spPr>
        <p:txBody>
          <a:bodyPr>
            <a:normAutofit fontScale="90000"/>
          </a:bodyPr>
          <a:lstStyle/>
          <a:p>
            <a:r>
              <a:rPr lang="en-US" b="1" dirty="0" smtClean="0">
                <a:solidFill>
                  <a:schemeClr val="tx2">
                    <a:lumMod val="75000"/>
                  </a:schemeClr>
                </a:solidFill>
                <a:effectLst>
                  <a:outerShdw blurRad="38100" dist="38100" dir="2700000" algn="tl">
                    <a:srgbClr val="000000">
                      <a:alpha val="43137"/>
                    </a:srgbClr>
                  </a:outerShdw>
                </a:effectLst>
              </a:rPr>
              <a:t>Freight Planning</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2514600" y="609600"/>
            <a:ext cx="4114800" cy="553998"/>
          </a:xfrm>
          <a:prstGeom prst="rect">
            <a:avLst/>
          </a:prstGeom>
          <a:noFill/>
        </p:spPr>
        <p:txBody>
          <a:bodyPr wrap="square" rtlCol="0">
            <a:spAutoFit/>
          </a:bodyPr>
          <a:lstStyle/>
          <a:p>
            <a:pPr algn="ctr"/>
            <a:r>
              <a:rPr lang="en-US" sz="3000" dirty="0" smtClean="0"/>
              <a:t>Major Freight Generators</a:t>
            </a:r>
            <a:endParaRPr lang="en-US" sz="3000" dirty="0"/>
          </a:p>
        </p:txBody>
      </p:sp>
      <p:grpSp>
        <p:nvGrpSpPr>
          <p:cNvPr id="3" name="Group 7"/>
          <p:cNvGrpSpPr/>
          <p:nvPr/>
        </p:nvGrpSpPr>
        <p:grpSpPr>
          <a:xfrm>
            <a:off x="381000" y="1755914"/>
            <a:ext cx="8153400" cy="4111486"/>
            <a:chOff x="381000" y="1680972"/>
            <a:chExt cx="8153400" cy="4111486"/>
          </a:xfrm>
        </p:grpSpPr>
        <p:pic>
          <p:nvPicPr>
            <p:cNvPr id="5" name="Picture 4" descr="Freight Network8_for print.jpg"/>
            <p:cNvPicPr>
              <a:picLocks noChangeAspect="1"/>
            </p:cNvPicPr>
            <p:nvPr/>
          </p:nvPicPr>
          <p:blipFill>
            <a:blip r:embed="rId3" cstate="print"/>
            <a:stretch>
              <a:fillRect/>
            </a:stretch>
          </p:blipFill>
          <p:spPr>
            <a:xfrm>
              <a:off x="381000" y="1680972"/>
              <a:ext cx="4648200" cy="4111486"/>
            </a:xfrm>
            <a:prstGeom prst="rect">
              <a:avLst/>
            </a:prstGeom>
            <a:ln w="12700">
              <a:solidFill>
                <a:schemeClr val="tx1">
                  <a:lumMod val="85000"/>
                  <a:lumOff val="15000"/>
                </a:schemeClr>
              </a:solidFill>
            </a:ln>
          </p:spPr>
        </p:pic>
        <p:sp>
          <p:nvSpPr>
            <p:cNvPr id="7" name="TextBox 6"/>
            <p:cNvSpPr txBox="1"/>
            <p:nvPr/>
          </p:nvSpPr>
          <p:spPr>
            <a:xfrm>
              <a:off x="5334000" y="2136277"/>
              <a:ext cx="3200400" cy="3200876"/>
            </a:xfrm>
            <a:prstGeom prst="rect">
              <a:avLst/>
            </a:prstGeom>
            <a:noFill/>
          </p:spPr>
          <p:txBody>
            <a:bodyPr wrap="square" rtlCol="0">
              <a:spAutoFit/>
            </a:bodyPr>
            <a:lstStyle/>
            <a:p>
              <a:pPr marL="342900" indent="-342900">
                <a:spcAft>
                  <a:spcPts val="600"/>
                </a:spcAft>
                <a:buFont typeface="Courier New" pitchFamily="49" charset="0"/>
                <a:buChar char="o"/>
              </a:pPr>
              <a:r>
                <a:rPr lang="en-US" dirty="0" smtClean="0"/>
                <a:t>Company Name</a:t>
              </a:r>
            </a:p>
            <a:p>
              <a:pPr marL="342900" indent="-342900">
                <a:spcAft>
                  <a:spcPts val="600"/>
                </a:spcAft>
                <a:buFont typeface="Courier New" pitchFamily="49" charset="0"/>
                <a:buChar char="o"/>
              </a:pPr>
              <a:r>
                <a:rPr lang="en-US" dirty="0" smtClean="0"/>
                <a:t>Contact Info</a:t>
              </a:r>
            </a:p>
            <a:p>
              <a:pPr marL="342900" indent="-342900">
                <a:spcAft>
                  <a:spcPts val="600"/>
                </a:spcAft>
                <a:buFont typeface="Courier New" pitchFamily="49" charset="0"/>
                <a:buChar char="o"/>
              </a:pPr>
              <a:r>
                <a:rPr lang="en-US" dirty="0" smtClean="0"/>
                <a:t>Number of Employees</a:t>
              </a:r>
            </a:p>
            <a:p>
              <a:pPr marL="342900" indent="-342900">
                <a:spcAft>
                  <a:spcPts val="600"/>
                </a:spcAft>
                <a:buFont typeface="Courier New" pitchFamily="49" charset="0"/>
                <a:buChar char="o"/>
              </a:pPr>
              <a:r>
                <a:rPr lang="en-US" dirty="0" smtClean="0"/>
                <a:t>Building Square Feet</a:t>
              </a:r>
            </a:p>
            <a:p>
              <a:pPr marL="342900" indent="-342900">
                <a:spcAft>
                  <a:spcPts val="600"/>
                </a:spcAft>
                <a:buFont typeface="Courier New" pitchFamily="49" charset="0"/>
                <a:buChar char="o"/>
              </a:pPr>
              <a:r>
                <a:rPr lang="en-US" dirty="0" smtClean="0"/>
                <a:t># of Truck Bays</a:t>
              </a:r>
            </a:p>
            <a:p>
              <a:pPr marL="342900" indent="-342900">
                <a:spcAft>
                  <a:spcPts val="600"/>
                </a:spcAft>
                <a:buFont typeface="Courier New" pitchFamily="49" charset="0"/>
                <a:buChar char="o"/>
              </a:pPr>
              <a:r>
                <a:rPr lang="en-US" dirty="0" smtClean="0"/>
                <a:t>Average # of Trucks per day</a:t>
              </a:r>
            </a:p>
            <a:p>
              <a:pPr marL="342900" indent="-342900">
                <a:spcAft>
                  <a:spcPts val="600"/>
                </a:spcAft>
                <a:buFont typeface="Courier New" pitchFamily="49" charset="0"/>
                <a:buChar char="o"/>
              </a:pPr>
              <a:r>
                <a:rPr lang="en-US" dirty="0" smtClean="0"/>
                <a:t># of Rail Doors</a:t>
              </a:r>
            </a:p>
            <a:p>
              <a:pPr marL="342900" indent="-342900">
                <a:spcAft>
                  <a:spcPts val="600"/>
                </a:spcAft>
                <a:buFont typeface="Courier New" pitchFamily="49" charset="0"/>
                <a:buChar char="o"/>
              </a:pPr>
              <a:r>
                <a:rPr lang="en-US" dirty="0" smtClean="0"/>
                <a:t>NAICS Codes (Commodities)</a:t>
              </a:r>
            </a:p>
            <a:p>
              <a:pPr marL="342900" indent="-342900">
                <a:spcAft>
                  <a:spcPts val="600"/>
                </a:spcAft>
                <a:buFont typeface="Courier New" pitchFamily="49" charset="0"/>
                <a:buChar char="o"/>
              </a:pPr>
              <a:r>
                <a:rPr lang="en-US" dirty="0" smtClean="0"/>
                <a:t>Needs Assessment</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1371600"/>
          </a:xfrm>
        </p:spPr>
        <p:txBody>
          <a:bodyPr/>
          <a:lstStyle/>
          <a:p>
            <a:r>
              <a:rPr lang="en-US" b="1" dirty="0" smtClean="0">
                <a:solidFill>
                  <a:schemeClr val="tx2">
                    <a:lumMod val="75000"/>
                  </a:schemeClr>
                </a:solidFill>
                <a:effectLst>
                  <a:outerShdw blurRad="38100" dist="38100" dir="2700000" algn="tl">
                    <a:srgbClr val="000000">
                      <a:alpha val="43137"/>
                    </a:srgbClr>
                  </a:outerShdw>
                </a:effectLst>
              </a:rPr>
              <a:t>Freight Planning</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228600" y="1600200"/>
            <a:ext cx="2362200" cy="5170646"/>
          </a:xfrm>
          <a:prstGeom prst="rect">
            <a:avLst/>
          </a:prstGeom>
          <a:noFill/>
        </p:spPr>
        <p:txBody>
          <a:bodyPr wrap="square" rtlCol="0">
            <a:spAutoFit/>
          </a:bodyPr>
          <a:lstStyle/>
          <a:p>
            <a:pPr>
              <a:buFont typeface="Arial" pitchFamily="34" charset="0"/>
              <a:buChar char="•"/>
            </a:pPr>
            <a:r>
              <a:rPr lang="en-US" sz="3000" dirty="0" smtClean="0"/>
              <a:t>  Cabinet for Economic Development – interactive mapping</a:t>
            </a:r>
          </a:p>
          <a:p>
            <a:pPr>
              <a:buFont typeface="Arial" pitchFamily="34" charset="0"/>
              <a:buChar char="•"/>
            </a:pPr>
            <a:endParaRPr lang="en-US" sz="3000" dirty="0" smtClean="0"/>
          </a:p>
          <a:p>
            <a:pPr>
              <a:buFont typeface="Arial" pitchFamily="34" charset="0"/>
              <a:buChar char="•"/>
            </a:pPr>
            <a:r>
              <a:rPr lang="en-US" sz="3000" dirty="0" smtClean="0"/>
              <a:t>  Kentucky Library and Archives – InfoUSA database</a:t>
            </a:r>
            <a:endParaRPr lang="en-US" sz="3000" dirty="0"/>
          </a:p>
        </p:txBody>
      </p:sp>
      <p:sp>
        <p:nvSpPr>
          <p:cNvPr id="6" name="TextBox 5"/>
          <p:cNvSpPr txBox="1"/>
          <p:nvPr/>
        </p:nvSpPr>
        <p:spPr>
          <a:xfrm>
            <a:off x="2652712" y="914400"/>
            <a:ext cx="3838576" cy="584775"/>
          </a:xfrm>
          <a:prstGeom prst="rect">
            <a:avLst/>
          </a:prstGeom>
          <a:noFill/>
        </p:spPr>
        <p:txBody>
          <a:bodyPr wrap="square" rtlCol="0">
            <a:spAutoFit/>
          </a:bodyPr>
          <a:lstStyle/>
          <a:p>
            <a:r>
              <a:rPr lang="en-US" sz="3200" b="1" dirty="0" smtClean="0"/>
              <a:t>Business Information</a:t>
            </a:r>
            <a:endParaRPr lang="en-US" sz="3200" b="1" dirty="0"/>
          </a:p>
        </p:txBody>
      </p:sp>
      <p:pic>
        <p:nvPicPr>
          <p:cNvPr id="3" name="Picture 2"/>
          <p:cNvPicPr>
            <a:picLocks noChangeAspect="1" noChangeArrowheads="1"/>
          </p:cNvPicPr>
          <p:nvPr/>
        </p:nvPicPr>
        <p:blipFill>
          <a:blip r:embed="rId3" cstate="print"/>
          <a:srcRect/>
          <a:stretch>
            <a:fillRect/>
          </a:stretch>
        </p:blipFill>
        <p:spPr bwMode="auto">
          <a:xfrm>
            <a:off x="2819400" y="1828800"/>
            <a:ext cx="5540210" cy="431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0500" y="0"/>
            <a:ext cx="87630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Freight Planning</a:t>
            </a:r>
            <a:endParaRPr kumimoji="0" lang="en-US" sz="44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9" name="TextBox 8"/>
          <p:cNvSpPr txBox="1"/>
          <p:nvPr/>
        </p:nvSpPr>
        <p:spPr>
          <a:xfrm>
            <a:off x="304800" y="533400"/>
            <a:ext cx="8534400" cy="553998"/>
          </a:xfrm>
          <a:prstGeom prst="rect">
            <a:avLst/>
          </a:prstGeom>
          <a:noFill/>
        </p:spPr>
        <p:txBody>
          <a:bodyPr wrap="square" rtlCol="0">
            <a:spAutoFit/>
          </a:bodyPr>
          <a:lstStyle/>
          <a:p>
            <a:pPr algn="ctr"/>
            <a:r>
              <a:rPr lang="en-US" sz="3000" dirty="0" smtClean="0"/>
              <a:t>Freight Analysis Framework (FAF) – Data Tab Tool</a:t>
            </a:r>
            <a:endParaRPr lang="en-US" sz="3000" dirty="0"/>
          </a:p>
        </p:txBody>
      </p:sp>
      <p:sp>
        <p:nvSpPr>
          <p:cNvPr id="5" name="TextBox 4"/>
          <p:cNvSpPr txBox="1"/>
          <p:nvPr/>
        </p:nvSpPr>
        <p:spPr>
          <a:xfrm>
            <a:off x="2451484" y="6324600"/>
            <a:ext cx="4241033" cy="646331"/>
          </a:xfrm>
          <a:prstGeom prst="rect">
            <a:avLst/>
          </a:prstGeom>
          <a:noFill/>
        </p:spPr>
        <p:txBody>
          <a:bodyPr wrap="none" rtlCol="0">
            <a:spAutoFit/>
          </a:bodyPr>
          <a:lstStyle/>
          <a:p>
            <a:r>
              <a:rPr lang="en-US" dirty="0" smtClean="0">
                <a:hlinkClick r:id="rId3"/>
              </a:rPr>
              <a:t>http://faf.ornl.gov/fafweb/Extraction0.aspx</a:t>
            </a:r>
            <a:endParaRPr lang="en-US" dirty="0" smtClean="0"/>
          </a:p>
          <a:p>
            <a:endParaRPr lang="en-US" dirty="0"/>
          </a:p>
        </p:txBody>
      </p:sp>
      <p:pic>
        <p:nvPicPr>
          <p:cNvPr id="19" name="Picture 18" descr="ky_trkflow_2007.jpg"/>
          <p:cNvPicPr>
            <a:picLocks noChangeAspect="1"/>
          </p:cNvPicPr>
          <p:nvPr/>
        </p:nvPicPr>
        <p:blipFill>
          <a:blip r:embed="rId4" cstate="print"/>
          <a:stretch>
            <a:fillRect/>
          </a:stretch>
        </p:blipFill>
        <p:spPr>
          <a:xfrm>
            <a:off x="1415061" y="1073527"/>
            <a:ext cx="7195539" cy="5244345"/>
          </a:xfrm>
          <a:prstGeom prst="rect">
            <a:avLst/>
          </a:prstGeom>
        </p:spPr>
      </p:pic>
      <p:grpSp>
        <p:nvGrpSpPr>
          <p:cNvPr id="2" name="Group 20"/>
          <p:cNvGrpSpPr/>
          <p:nvPr/>
        </p:nvGrpSpPr>
        <p:grpSpPr>
          <a:xfrm>
            <a:off x="-54470" y="1447800"/>
            <a:ext cx="4495800" cy="4648200"/>
            <a:chOff x="1981200" y="1143000"/>
            <a:chExt cx="4495800" cy="4648200"/>
          </a:xfrm>
        </p:grpSpPr>
        <p:sp>
          <p:nvSpPr>
            <p:cNvPr id="16" name="Rectangle 15"/>
            <p:cNvSpPr/>
            <p:nvPr/>
          </p:nvSpPr>
          <p:spPr>
            <a:xfrm>
              <a:off x="2514600" y="1143000"/>
              <a:ext cx="3581400" cy="457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nvGraphicFramePr>
          <p:xfrm>
            <a:off x="1981200" y="2209800"/>
            <a:ext cx="4495800" cy="3581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3390900" y="1143000"/>
              <a:ext cx="1676400" cy="954107"/>
            </a:xfrm>
            <a:prstGeom prst="rect">
              <a:avLst/>
            </a:prstGeom>
          </p:spPr>
          <p:txBody>
            <a:bodyPr wrap="square">
              <a:spAutoFit/>
            </a:bodyPr>
            <a:lstStyle/>
            <a:p>
              <a:pPr algn="ctr"/>
              <a:r>
                <a:rPr lang="en-US" sz="1400" dirty="0" smtClean="0"/>
                <a:t>Domestic Trade</a:t>
              </a:r>
            </a:p>
            <a:p>
              <a:pPr algn="ctr"/>
              <a:r>
                <a:rPr lang="en-US" sz="1400" dirty="0" smtClean="0"/>
                <a:t>Exports from KY</a:t>
              </a:r>
            </a:p>
            <a:p>
              <a:pPr algn="ctr"/>
              <a:r>
                <a:rPr lang="en-US" sz="1400" dirty="0" smtClean="0"/>
                <a:t>Top 10 Commodities</a:t>
              </a:r>
            </a:p>
            <a:p>
              <a:pPr algn="ctr"/>
              <a:r>
                <a:rPr lang="en-US" sz="1400" dirty="0" smtClean="0"/>
                <a:t>by Value ($M)</a:t>
              </a:r>
              <a:endParaRPr lang="en-US" sz="1400" dirty="0"/>
            </a:p>
          </p:txBody>
        </p:sp>
      </p:grpSp>
      <p:grpSp>
        <p:nvGrpSpPr>
          <p:cNvPr id="3" name="Group 19"/>
          <p:cNvGrpSpPr/>
          <p:nvPr/>
        </p:nvGrpSpPr>
        <p:grpSpPr>
          <a:xfrm>
            <a:off x="-2514600" y="1066800"/>
            <a:ext cx="2514600" cy="4419600"/>
            <a:chOff x="-76200" y="1219200"/>
            <a:chExt cx="2514600" cy="4419600"/>
          </a:xfrm>
        </p:grpSpPr>
        <p:graphicFrame>
          <p:nvGraphicFramePr>
            <p:cNvPr id="7" name="Chart 6"/>
            <p:cNvGraphicFramePr/>
            <p:nvPr/>
          </p:nvGraphicFramePr>
          <p:xfrm>
            <a:off x="-76200" y="2286000"/>
            <a:ext cx="25146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9"/>
            <p:cNvSpPr/>
            <p:nvPr/>
          </p:nvSpPr>
          <p:spPr>
            <a:xfrm>
              <a:off x="266700" y="1295400"/>
              <a:ext cx="1828800" cy="1169551"/>
            </a:xfrm>
            <a:prstGeom prst="rect">
              <a:avLst/>
            </a:prstGeom>
          </p:spPr>
          <p:txBody>
            <a:bodyPr wrap="square">
              <a:spAutoFit/>
            </a:bodyPr>
            <a:lstStyle/>
            <a:p>
              <a:pPr algn="ctr"/>
              <a:r>
                <a:rPr lang="en-US" sz="1400" dirty="0" smtClean="0"/>
                <a:t>Domestic Trade</a:t>
              </a:r>
            </a:p>
            <a:p>
              <a:pPr algn="ctr"/>
              <a:r>
                <a:rPr lang="en-US" sz="1400" dirty="0" smtClean="0"/>
                <a:t>Exports from KY</a:t>
              </a:r>
            </a:p>
            <a:p>
              <a:pPr algn="ctr"/>
              <a:r>
                <a:rPr lang="en-US" sz="1400" dirty="0" smtClean="0"/>
                <a:t>Top 5 Trade Partners</a:t>
              </a:r>
            </a:p>
            <a:p>
              <a:pPr algn="ctr"/>
              <a:r>
                <a:rPr lang="en-US" sz="1400" dirty="0" smtClean="0"/>
                <a:t>by Value ($M)</a:t>
              </a:r>
            </a:p>
            <a:p>
              <a:pPr algn="ctr"/>
              <a:r>
                <a:rPr lang="en-US" sz="1400" dirty="0" smtClean="0"/>
                <a:t>KY $162,444</a:t>
              </a:r>
              <a:endParaRPr lang="en-US" sz="1400" dirty="0"/>
            </a:p>
          </p:txBody>
        </p:sp>
        <p:sp>
          <p:nvSpPr>
            <p:cNvPr id="15" name="Rectangle 14"/>
            <p:cNvSpPr/>
            <p:nvPr/>
          </p:nvSpPr>
          <p:spPr>
            <a:xfrm>
              <a:off x="76200" y="1219200"/>
              <a:ext cx="2286000" cy="441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Travel Time- Statewide Data </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stretch>
            <a:fillRect/>
          </a:stretch>
        </p:blipFill>
        <p:spPr>
          <a:xfrm>
            <a:off x="0" y="1567355"/>
            <a:ext cx="4474028" cy="4859721"/>
          </a:xfrm>
          <a:prstGeom prst="rect">
            <a:avLst/>
          </a:prstGeom>
        </p:spPr>
      </p:pic>
      <p:pic>
        <p:nvPicPr>
          <p:cNvPr id="5" name="Picture 4"/>
          <p:cNvPicPr>
            <a:picLocks noChangeAspect="1"/>
          </p:cNvPicPr>
          <p:nvPr/>
        </p:nvPicPr>
        <p:blipFill>
          <a:blip r:embed="rId4" cstate="print"/>
          <a:stretch>
            <a:fillRect/>
          </a:stretch>
        </p:blipFill>
        <p:spPr>
          <a:xfrm>
            <a:off x="4724400" y="1648623"/>
            <a:ext cx="4419600" cy="4822371"/>
          </a:xfrm>
          <a:prstGeom prst="rect">
            <a:avLst/>
          </a:prstGeom>
        </p:spPr>
      </p:pic>
      <p:pic>
        <p:nvPicPr>
          <p:cNvPr id="6" name="Picture 5"/>
          <p:cNvPicPr>
            <a:picLocks noChangeAspect="1"/>
          </p:cNvPicPr>
          <p:nvPr/>
        </p:nvPicPr>
        <p:blipFill>
          <a:blip r:embed="rId5" cstate="print"/>
          <a:stretch>
            <a:fillRect/>
          </a:stretch>
        </p:blipFill>
        <p:spPr>
          <a:xfrm>
            <a:off x="3093086" y="5029200"/>
            <a:ext cx="1478915" cy="953693"/>
          </a:xfrm>
          <a:prstGeom prst="rect">
            <a:avLst/>
          </a:prstGeom>
        </p:spPr>
      </p:pic>
      <p:pic>
        <p:nvPicPr>
          <p:cNvPr id="7" name="Picture 6"/>
          <p:cNvPicPr>
            <a:picLocks noChangeAspect="1"/>
          </p:cNvPicPr>
          <p:nvPr/>
        </p:nvPicPr>
        <p:blipFill>
          <a:blip r:embed="rId5" cstate="print"/>
          <a:stretch>
            <a:fillRect/>
          </a:stretch>
        </p:blipFill>
        <p:spPr>
          <a:xfrm>
            <a:off x="7000802" y="5029200"/>
            <a:ext cx="1478911" cy="953691"/>
          </a:xfrm>
          <a:prstGeom prst="rect">
            <a:avLst/>
          </a:prstGeom>
        </p:spPr>
      </p:pic>
      <p:sp>
        <p:nvSpPr>
          <p:cNvPr id="8" name="TextBox 7"/>
          <p:cNvSpPr txBox="1"/>
          <p:nvPr/>
        </p:nvSpPr>
        <p:spPr>
          <a:xfrm>
            <a:off x="762000" y="1143000"/>
            <a:ext cx="2918143" cy="400110"/>
          </a:xfrm>
          <a:prstGeom prst="rect">
            <a:avLst/>
          </a:prstGeom>
          <a:noFill/>
        </p:spPr>
        <p:txBody>
          <a:bodyPr wrap="square" rtlCol="0">
            <a:spAutoFit/>
          </a:bodyPr>
          <a:lstStyle/>
          <a:p>
            <a:pPr algn="ctr"/>
            <a:r>
              <a:rPr lang="en-US" dirty="0"/>
              <a:t>2011 PM </a:t>
            </a:r>
            <a:r>
              <a:rPr lang="en-US" sz="2000" dirty="0"/>
              <a:t>Cardinal</a:t>
            </a:r>
            <a:r>
              <a:rPr lang="en-US" dirty="0"/>
              <a:t> Direction</a:t>
            </a:r>
          </a:p>
        </p:txBody>
      </p:sp>
      <p:sp>
        <p:nvSpPr>
          <p:cNvPr id="9" name="TextBox 8"/>
          <p:cNvSpPr txBox="1"/>
          <p:nvPr/>
        </p:nvSpPr>
        <p:spPr>
          <a:xfrm>
            <a:off x="5181600" y="1143000"/>
            <a:ext cx="3441326" cy="400110"/>
          </a:xfrm>
          <a:prstGeom prst="rect">
            <a:avLst/>
          </a:prstGeom>
          <a:noFill/>
        </p:spPr>
        <p:txBody>
          <a:bodyPr wrap="square" rtlCol="0">
            <a:spAutoFit/>
          </a:bodyPr>
          <a:lstStyle/>
          <a:p>
            <a:pPr algn="ctr"/>
            <a:r>
              <a:rPr lang="en-US" dirty="0"/>
              <a:t>2012 PM </a:t>
            </a:r>
            <a:r>
              <a:rPr lang="en-US" sz="2000" dirty="0"/>
              <a:t>Cardinal</a:t>
            </a:r>
            <a:r>
              <a:rPr lang="en-US" dirty="0"/>
              <a:t> Direction</a:t>
            </a:r>
          </a:p>
        </p:txBody>
      </p:sp>
      <p:sp>
        <p:nvSpPr>
          <p:cNvPr id="10" name="TextBox 9"/>
          <p:cNvSpPr txBox="1"/>
          <p:nvPr/>
        </p:nvSpPr>
        <p:spPr>
          <a:xfrm>
            <a:off x="609600" y="6324600"/>
            <a:ext cx="8077200" cy="400110"/>
          </a:xfrm>
          <a:prstGeom prst="rect">
            <a:avLst/>
          </a:prstGeom>
          <a:noFill/>
        </p:spPr>
        <p:txBody>
          <a:bodyPr wrap="square" rtlCol="0">
            <a:spAutoFit/>
          </a:bodyPr>
          <a:lstStyle/>
          <a:p>
            <a:r>
              <a:rPr lang="en-US" dirty="0" smtClean="0"/>
              <a:t>The indicate how much longer it </a:t>
            </a:r>
            <a:r>
              <a:rPr lang="en-US" sz="2000" dirty="0" smtClean="0"/>
              <a:t>takes</a:t>
            </a:r>
            <a:r>
              <a:rPr lang="en-US" dirty="0" smtClean="0"/>
              <a:t> compared to Speed Limit = Travel time factor</a:t>
            </a:r>
            <a:endParaRPr lang="en-US" dirty="0"/>
          </a:p>
        </p:txBody>
      </p:sp>
    </p:spTree>
    <p:extLst>
      <p:ext uri="{BB962C8B-B14F-4D97-AF65-F5344CB8AC3E}">
        <p14:creationId xmlns:p14="http://schemas.microsoft.com/office/powerpoint/2010/main" val="4130759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763000" cy="685800"/>
          </a:xfrm>
        </p:spPr>
        <p:txBody>
          <a:bodyPr>
            <a:normAutofit/>
          </a:bodyPr>
          <a:lstStyle/>
          <a:p>
            <a:r>
              <a:rPr lang="en-US" sz="3600" b="1" dirty="0" smtClean="0">
                <a:solidFill>
                  <a:schemeClr val="tx2">
                    <a:lumMod val="75000"/>
                  </a:schemeClr>
                </a:solidFill>
                <a:effectLst>
                  <a:outerShdw blurRad="38100" dist="38100" dir="2700000" algn="tl">
                    <a:srgbClr val="000000">
                      <a:alpha val="43137"/>
                    </a:srgbClr>
                  </a:outerShdw>
                </a:effectLst>
              </a:rPr>
              <a:t>Ask a Librarian</a:t>
            </a:r>
            <a:endParaRPr lang="en-US" sz="3600" b="1" dirty="0">
              <a:solidFill>
                <a:schemeClr val="tx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457200" y="1752600"/>
            <a:ext cx="4495800" cy="3816429"/>
          </a:xfrm>
          <a:prstGeom prst="rect">
            <a:avLst/>
          </a:prstGeom>
          <a:noFill/>
        </p:spPr>
        <p:txBody>
          <a:bodyPr wrap="square" rtlCol="0">
            <a:spAutoFit/>
          </a:bodyPr>
          <a:lstStyle/>
          <a:p>
            <a:r>
              <a:rPr lang="en-US" sz="3000" b="1" dirty="0" smtClean="0"/>
              <a:t>Kentucky Transportation Center </a:t>
            </a:r>
            <a:r>
              <a:rPr lang="en-US" sz="3000" dirty="0" smtClean="0"/>
              <a:t>– </a:t>
            </a:r>
          </a:p>
          <a:p>
            <a:pPr>
              <a:buFont typeface="Arial" pitchFamily="34" charset="0"/>
              <a:buChar char="•"/>
            </a:pPr>
            <a:r>
              <a:rPr lang="en-US" sz="2800" dirty="0" smtClean="0"/>
              <a:t> Call 800-432-0719</a:t>
            </a:r>
            <a:endParaRPr lang="en-US" sz="3000" dirty="0" smtClean="0"/>
          </a:p>
          <a:p>
            <a:r>
              <a:rPr lang="en-US" sz="3000" b="1" dirty="0" smtClean="0"/>
              <a:t>Kentucky Library and Archives</a:t>
            </a:r>
            <a:endParaRPr lang="en-US" sz="3000" dirty="0" smtClean="0"/>
          </a:p>
          <a:p>
            <a:pPr>
              <a:buFont typeface="Arial" pitchFamily="34" charset="0"/>
              <a:buChar char="•"/>
            </a:pPr>
            <a:r>
              <a:rPr lang="en-US" sz="3200" dirty="0" smtClean="0"/>
              <a:t>www.kdla.ky.gov/Pages/AskALibrarian.aspx</a:t>
            </a:r>
          </a:p>
          <a:p>
            <a:endParaRPr lang="en-US" sz="3000" dirty="0" smtClean="0"/>
          </a:p>
        </p:txBody>
      </p:sp>
      <p:sp>
        <p:nvSpPr>
          <p:cNvPr id="6" name="TextBox 5"/>
          <p:cNvSpPr txBox="1"/>
          <p:nvPr/>
        </p:nvSpPr>
        <p:spPr>
          <a:xfrm>
            <a:off x="1688307" y="1143000"/>
            <a:ext cx="5767387" cy="584775"/>
          </a:xfrm>
          <a:prstGeom prst="rect">
            <a:avLst/>
          </a:prstGeom>
          <a:noFill/>
        </p:spPr>
        <p:txBody>
          <a:bodyPr wrap="square" rtlCol="0">
            <a:spAutoFit/>
          </a:bodyPr>
          <a:lstStyle/>
          <a:p>
            <a:r>
              <a:rPr lang="en-US" sz="3200" b="1" dirty="0" smtClean="0"/>
              <a:t>Assistance To Locate Information</a:t>
            </a:r>
            <a:endParaRPr lang="en-US" sz="3200" b="1" dirty="0"/>
          </a:p>
        </p:txBody>
      </p:sp>
      <p:grpSp>
        <p:nvGrpSpPr>
          <p:cNvPr id="3" name="Group 7"/>
          <p:cNvGrpSpPr/>
          <p:nvPr/>
        </p:nvGrpSpPr>
        <p:grpSpPr>
          <a:xfrm>
            <a:off x="4800600" y="1676400"/>
            <a:ext cx="4114800" cy="4967990"/>
            <a:chOff x="5257800" y="1676400"/>
            <a:chExt cx="5181600" cy="5729990"/>
          </a:xfrm>
        </p:grpSpPr>
        <p:pic>
          <p:nvPicPr>
            <p:cNvPr id="2050" name="Picture 2"/>
            <p:cNvPicPr>
              <a:picLocks noChangeAspect="1" noChangeArrowheads="1"/>
            </p:cNvPicPr>
            <p:nvPr/>
          </p:nvPicPr>
          <p:blipFill>
            <a:blip r:embed="rId3" cstate="print"/>
            <a:srcRect/>
            <a:stretch>
              <a:fillRect/>
            </a:stretch>
          </p:blipFill>
          <p:spPr bwMode="auto">
            <a:xfrm>
              <a:off x="5257800" y="2819400"/>
              <a:ext cx="5181600" cy="458699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400800" y="1676400"/>
              <a:ext cx="3019425" cy="1238250"/>
            </a:xfrm>
            <a:prstGeom prst="rect">
              <a:avLst/>
            </a:prstGeom>
            <a:noFill/>
            <a:ln w="9525">
              <a:noFill/>
              <a:miter lim="800000"/>
              <a:headEnd/>
              <a:tailEnd/>
            </a:ln>
          </p:spPr>
        </p:pic>
      </p:grpSp>
      <p:sp>
        <p:nvSpPr>
          <p:cNvPr id="7" name="Title 1"/>
          <p:cNvSpPr txBox="1">
            <a:spLocks/>
          </p:cNvSpPr>
          <p:nvPr/>
        </p:nvSpPr>
        <p:spPr>
          <a:xfrm>
            <a:off x="190500" y="0"/>
            <a:ext cx="8763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Freight Planning</a:t>
            </a:r>
            <a:endParaRPr kumimoji="0" lang="en-US" sz="44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solidFill>
                  <a:schemeClr val="tx2">
                    <a:lumMod val="75000"/>
                  </a:schemeClr>
                </a:solidFill>
                <a:effectLst>
                  <a:outerShdw blurRad="38100" dist="38100" dir="2700000" algn="tl">
                    <a:srgbClr val="000000">
                      <a:alpha val="43137"/>
                    </a:srgbClr>
                  </a:outerShdw>
                </a:effectLst>
              </a:rPr>
              <a:t>Consultant List</a:t>
            </a:r>
            <a:endParaRPr lang="en-US" dirty="0"/>
          </a:p>
        </p:txBody>
      </p:sp>
      <p:sp>
        <p:nvSpPr>
          <p:cNvPr id="3" name="Content Placeholder 2"/>
          <p:cNvSpPr>
            <a:spLocks noGrp="1"/>
          </p:cNvSpPr>
          <p:nvPr>
            <p:ph idx="1"/>
          </p:nvPr>
        </p:nvSpPr>
        <p:spPr>
          <a:xfrm>
            <a:off x="152400" y="1219200"/>
            <a:ext cx="8763000" cy="5638800"/>
          </a:xfrm>
        </p:spPr>
        <p:txBody>
          <a:bodyPr>
            <a:normAutofit fontScale="70000" lnSpcReduction="20000"/>
          </a:bodyPr>
          <a:lstStyle/>
          <a:p>
            <a:pPr>
              <a:buNone/>
            </a:pPr>
            <a:r>
              <a:rPr lang="en-US" b="1" dirty="0" smtClean="0"/>
              <a:t>Interactive Maps</a:t>
            </a:r>
          </a:p>
          <a:p>
            <a:r>
              <a:rPr lang="en-US" dirty="0" smtClean="0"/>
              <a:t>Roadway Viewer: </a:t>
            </a:r>
            <a:r>
              <a:rPr lang="en-US" u="sng" dirty="0" smtClean="0">
                <a:hlinkClick r:id="rId3"/>
              </a:rPr>
              <a:t>http://maps.kytc.ky.gov/photolog/?config=Photolog&amp;x1=5114935.959483551&amp;y1=3868453.589951066&amp;x2=5427435.959483551&amp;y2=3971969.214951066&amp;MODE=PL</a:t>
            </a:r>
            <a:endParaRPr lang="en-US" dirty="0" smtClean="0"/>
          </a:p>
          <a:p>
            <a:r>
              <a:rPr lang="en-US" b="1" dirty="0" smtClean="0"/>
              <a:t> </a:t>
            </a:r>
            <a:r>
              <a:rPr lang="en-US" dirty="0" smtClean="0"/>
              <a:t>Project Archives: </a:t>
            </a:r>
            <a:r>
              <a:rPr lang="en-US" u="sng" dirty="0" smtClean="0">
                <a:hlinkClick r:id="rId4"/>
              </a:rPr>
              <a:t>http://maps.kytc.ky.gov/photolog/?config=ProjectArchives</a:t>
            </a:r>
            <a:endParaRPr lang="en-US" u="sng" dirty="0" smtClean="0"/>
          </a:p>
          <a:p>
            <a:r>
              <a:rPr lang="en-US" dirty="0" err="1" smtClean="0"/>
              <a:t>Dataminer</a:t>
            </a:r>
            <a:r>
              <a:rPr lang="en-US" dirty="0" smtClean="0"/>
              <a:t> for bridges: </a:t>
            </a:r>
            <a:r>
              <a:rPr lang="en-US" u="sng" dirty="0" smtClean="0">
                <a:hlinkClick r:id="rId5"/>
              </a:rPr>
              <a:t>http://maps.kytc.ky.gov/photolog/?config=BridgeDataMiner</a:t>
            </a:r>
            <a:endParaRPr lang="en-US" b="1" dirty="0" smtClean="0"/>
          </a:p>
          <a:p>
            <a:pPr>
              <a:buNone/>
            </a:pPr>
            <a:r>
              <a:rPr lang="en-US" b="1" dirty="0" smtClean="0"/>
              <a:t>KYTC Highway Design</a:t>
            </a:r>
          </a:p>
          <a:p>
            <a:r>
              <a:rPr lang="en-US" dirty="0" smtClean="0"/>
              <a:t>KYTC Design Manual: </a:t>
            </a:r>
            <a:r>
              <a:rPr lang="en-US" u="sng" dirty="0" smtClean="0">
                <a:hlinkClick r:id="rId6"/>
              </a:rPr>
              <a:t>http://transportation.ky.gov/Highway-Design/Pages/Highway-Design-Manual.aspx</a:t>
            </a:r>
            <a:endParaRPr lang="en-US" b="1" dirty="0" smtClean="0"/>
          </a:p>
          <a:p>
            <a:pPr>
              <a:buNone/>
            </a:pPr>
            <a:r>
              <a:rPr lang="en-US" b="1" dirty="0" smtClean="0"/>
              <a:t>KYTC Planning</a:t>
            </a:r>
          </a:p>
          <a:p>
            <a:r>
              <a:rPr lang="en-US" dirty="0" smtClean="0"/>
              <a:t>Planning Studies and Reports: </a:t>
            </a:r>
            <a:r>
              <a:rPr lang="en-US" u="sng" dirty="0" smtClean="0">
                <a:hlinkClick r:id="rId7"/>
              </a:rPr>
              <a:t>http://transportation.ky.gov/Planning/Pages/Planning-Studies-and-Reports.aspx</a:t>
            </a:r>
            <a:endParaRPr lang="en-US" u="sng" dirty="0" smtClean="0"/>
          </a:p>
          <a:p>
            <a:r>
              <a:rPr lang="en-US" dirty="0" smtClean="0"/>
              <a:t>Traffic Forecasting: </a:t>
            </a:r>
            <a:r>
              <a:rPr lang="en-US" u="sng" dirty="0" smtClean="0">
                <a:hlinkClick r:id="rId8"/>
              </a:rPr>
              <a:t>http://transportation.ky.gov/Planning/Pages/Traffic-Forecasting.aspx</a:t>
            </a:r>
            <a:endParaRPr lang="en-US" dirty="0" smtClean="0"/>
          </a:p>
          <a:p>
            <a:endParaRPr lang="en-US" u="sng"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solidFill>
                  <a:schemeClr val="tx2">
                    <a:lumMod val="75000"/>
                  </a:schemeClr>
                </a:solidFill>
                <a:effectLst>
                  <a:outerShdw blurRad="38100" dist="38100" dir="2700000" algn="tl">
                    <a:srgbClr val="000000">
                      <a:alpha val="43137"/>
                    </a:srgbClr>
                  </a:outerShdw>
                </a:effectLst>
              </a:rPr>
              <a:t>Consultant List</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763000" cy="5638800"/>
          </a:xfrm>
        </p:spPr>
        <p:txBody>
          <a:bodyPr>
            <a:normAutofit fontScale="32500" lnSpcReduction="20000"/>
          </a:bodyPr>
          <a:lstStyle/>
          <a:p>
            <a:pPr>
              <a:buNone/>
            </a:pPr>
            <a:r>
              <a:rPr lang="en-US" dirty="0" smtClean="0"/>
              <a:t> </a:t>
            </a:r>
          </a:p>
          <a:p>
            <a:pPr>
              <a:buNone/>
            </a:pPr>
            <a:r>
              <a:rPr lang="en-US" sz="8000" b="1" dirty="0" smtClean="0"/>
              <a:t>Data Mart </a:t>
            </a:r>
          </a:p>
          <a:p>
            <a:r>
              <a:rPr lang="en-US" sz="8000" dirty="0" smtClean="0"/>
              <a:t>HIS Extract: </a:t>
            </a:r>
            <a:r>
              <a:rPr lang="en-US" sz="8000" u="sng" dirty="0" smtClean="0">
                <a:hlinkClick r:id="rId3"/>
              </a:rPr>
              <a:t>http://datamart.business.transportation.ky.gov/EDSB_SOLUTIONS/HISEXTRACTS/</a:t>
            </a:r>
            <a:endParaRPr lang="en-US" sz="8000" u="sng" dirty="0" smtClean="0"/>
          </a:p>
          <a:p>
            <a:r>
              <a:rPr lang="en-US" sz="8000" dirty="0" smtClean="0"/>
              <a:t>New Traffic Counts page: </a:t>
            </a:r>
            <a:r>
              <a:rPr lang="en-US" sz="8000" u="sng" dirty="0" smtClean="0">
                <a:hlinkClick r:id="rId4"/>
              </a:rPr>
              <a:t>http://datamart.business.transportation.ky.gov/EDSB_SOLUTIONS/CTS/</a:t>
            </a:r>
            <a:endParaRPr lang="en-US" sz="8000" dirty="0" smtClean="0"/>
          </a:p>
          <a:p>
            <a:pPr>
              <a:buNone/>
            </a:pPr>
            <a:r>
              <a:rPr lang="en-US" sz="8000" dirty="0" smtClean="0"/>
              <a:t>   </a:t>
            </a:r>
          </a:p>
          <a:p>
            <a:pPr>
              <a:buNone/>
            </a:pPr>
            <a:r>
              <a:rPr lang="en-US" sz="8000" b="1" dirty="0" smtClean="0"/>
              <a:t>Other</a:t>
            </a:r>
            <a:r>
              <a:rPr lang="en-US" sz="8000" dirty="0" smtClean="0"/>
              <a:t> </a:t>
            </a:r>
          </a:p>
          <a:p>
            <a:r>
              <a:rPr lang="en-US" sz="8000" dirty="0" smtClean="0"/>
              <a:t>Signal Warrants: </a:t>
            </a:r>
            <a:r>
              <a:rPr lang="en-US" sz="8000" u="sng" dirty="0" smtClean="0">
                <a:hlinkClick r:id="rId5"/>
              </a:rPr>
              <a:t>http://mutcd.fhwa.dot.gov/HTM/2003r1/part4/part4c.htm</a:t>
            </a:r>
            <a:endParaRPr lang="en-US" sz="8000" dirty="0" smtClean="0"/>
          </a:p>
          <a:p>
            <a:pPr>
              <a:buNone/>
            </a:pPr>
            <a:r>
              <a:rPr lang="en-US" sz="8000" dirty="0" smtClean="0"/>
              <a:t> </a:t>
            </a:r>
          </a:p>
          <a:p>
            <a:r>
              <a:rPr lang="en-US" sz="8000" dirty="0" smtClean="0"/>
              <a:t>Concepts for Congestion: </a:t>
            </a:r>
            <a:r>
              <a:rPr lang="en-US" sz="8000" u="sng" dirty="0" smtClean="0">
                <a:hlinkClick r:id="rId6"/>
              </a:rPr>
              <a:t>http://transportation.ky.gov/Congestion-Toolbox/Pages/Traffic-Signals.aspx</a:t>
            </a:r>
            <a:endParaRPr lang="en-US" sz="8000" dirty="0" smtClean="0"/>
          </a:p>
          <a:p>
            <a:pPr>
              <a:buNone/>
            </a:pPr>
            <a:endParaRPr lang="en-US" sz="5600"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AQ Resources</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KYTC AQ Website:</a:t>
            </a:r>
          </a:p>
          <a:p>
            <a:pPr lvl="1"/>
            <a:r>
              <a:rPr lang="en-US" sz="2400" dirty="0" smtClean="0">
                <a:hlinkClick r:id="rId4"/>
              </a:rPr>
              <a:t>http://transportation.ky.gov/Planning/Pages/Air-Quality.aspx</a:t>
            </a:r>
            <a:endParaRPr lang="en-US" sz="2400" dirty="0" smtClean="0"/>
          </a:p>
          <a:p>
            <a:r>
              <a:rPr lang="en-US" dirty="0" smtClean="0"/>
              <a:t>FHWA AQ Website:</a:t>
            </a:r>
          </a:p>
          <a:p>
            <a:pPr lvl="1"/>
            <a:r>
              <a:rPr lang="en-US" sz="2400" dirty="0" smtClean="0">
                <a:hlinkClick r:id="rId5"/>
              </a:rPr>
              <a:t>http://www.fhwa.dot.gov/environment/air_quality/</a:t>
            </a:r>
            <a:endParaRPr lang="en-US" sz="2400" dirty="0" smtClean="0"/>
          </a:p>
          <a:p>
            <a:r>
              <a:rPr lang="en-US" dirty="0" smtClean="0"/>
              <a:t>EPA AQ/Model Website:</a:t>
            </a:r>
          </a:p>
          <a:p>
            <a:pPr lvl="1"/>
            <a:r>
              <a:rPr lang="en-US" sz="2400" dirty="0" smtClean="0">
                <a:hlinkClick r:id="rId6"/>
              </a:rPr>
              <a:t>http://www2.epa.gov/learn-issues/learn-about-air</a:t>
            </a:r>
          </a:p>
          <a:p>
            <a:pPr lvl="1"/>
            <a:r>
              <a:rPr lang="en-US" sz="2400" dirty="0" smtClean="0">
                <a:hlinkClick r:id="rId6"/>
              </a:rPr>
              <a:t>http://www.epa.gov/otaq/models/moves/</a:t>
            </a:r>
            <a:endParaRPr lang="en-US" sz="2400" dirty="0" smtClean="0"/>
          </a:p>
          <a:p>
            <a:r>
              <a:rPr lang="en-US" dirty="0" smtClean="0"/>
              <a:t>My Contact Info:</a:t>
            </a:r>
          </a:p>
          <a:p>
            <a:pPr lvl="1"/>
            <a:r>
              <a:rPr lang="en-US" sz="2400" dirty="0" smtClean="0">
                <a:hlinkClick r:id="rId7"/>
              </a:rPr>
              <a:t>Justin.harrod@ky.gov</a:t>
            </a:r>
            <a:r>
              <a:rPr lang="en-US" sz="2400" dirty="0" smtClean="0"/>
              <a:t> or (502) 782-5059</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1">
                    <a:lumMod val="50000"/>
                  </a:schemeClr>
                </a:solidFill>
                <a:effectLst>
                  <a:outerShdw blurRad="38100" dist="38100" dir="2700000" algn="tl">
                    <a:srgbClr val="000000">
                      <a:alpha val="43137"/>
                    </a:srgbClr>
                  </a:outerShdw>
                </a:effectLst>
              </a:rPr>
              <a:t>Thank you!</a:t>
            </a:r>
            <a:endParaRPr lang="en-US" sz="4800" b="1" dirty="0">
              <a:solidFill>
                <a:schemeClr val="accent1">
                  <a:lumMod val="50000"/>
                </a:schemeClr>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514600" y="1600200"/>
            <a:ext cx="4480005" cy="3094666"/>
          </a:xfrm>
          <a:prstGeom prst="rect">
            <a:avLst/>
          </a:prstGeom>
          <a:noFill/>
          <a:ln w="9525">
            <a:noFill/>
            <a:miter lim="800000"/>
            <a:headEnd/>
            <a:tailEnd/>
          </a:ln>
        </p:spPr>
      </p:pic>
      <p:sp>
        <p:nvSpPr>
          <p:cNvPr id="5" name="TextBox 4"/>
          <p:cNvSpPr txBox="1"/>
          <p:nvPr/>
        </p:nvSpPr>
        <p:spPr>
          <a:xfrm>
            <a:off x="1524000" y="5486400"/>
            <a:ext cx="6513130" cy="584775"/>
          </a:xfrm>
          <a:prstGeom prst="rect">
            <a:avLst/>
          </a:prstGeom>
          <a:noFill/>
        </p:spPr>
        <p:txBody>
          <a:bodyPr wrap="none" rtlCol="0">
            <a:spAutoFit/>
          </a:bodyPr>
          <a:lstStyle/>
          <a:p>
            <a:r>
              <a:rPr lang="en-US" sz="3200" dirty="0" smtClean="0"/>
              <a:t>Enjoy the 2015 Partnering Conference</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618"/>
            <a:ext cx="8534400" cy="1272381"/>
          </a:xfrm>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Travel Time - Corridor Profiles</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358909"/>
            <a:ext cx="4127783" cy="549909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356333"/>
            <a:ext cx="4114800" cy="5501667"/>
          </a:xfrm>
          <a:prstGeom prst="rect">
            <a:avLst/>
          </a:prstGeom>
        </p:spPr>
      </p:pic>
      <p:cxnSp>
        <p:nvCxnSpPr>
          <p:cNvPr id="7" name="Straight Arrow Connector 6"/>
          <p:cNvCxnSpPr/>
          <p:nvPr/>
        </p:nvCxnSpPr>
        <p:spPr>
          <a:xfrm>
            <a:off x="6858000" y="2438400"/>
            <a:ext cx="0" cy="3124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343400" y="2209800"/>
            <a:ext cx="0" cy="3124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1981200"/>
            <a:ext cx="2312194" cy="4832092"/>
          </a:xfrm>
          <a:prstGeom prst="rect">
            <a:avLst/>
          </a:prstGeom>
          <a:noFill/>
        </p:spPr>
        <p:txBody>
          <a:bodyPr wrap="square" rtlCol="0">
            <a:spAutoFit/>
          </a:bodyPr>
          <a:lstStyle/>
          <a:p>
            <a:r>
              <a:rPr lang="en-US" sz="2800" b="1" dirty="0" smtClean="0">
                <a:solidFill>
                  <a:schemeClr val="accent1">
                    <a:lumMod val="50000"/>
                  </a:schemeClr>
                </a:solidFill>
              </a:rPr>
              <a:t>Blue are Minimum Speeds</a:t>
            </a:r>
            <a:r>
              <a:rPr lang="en-US" sz="2800" b="1" dirty="0" smtClean="0"/>
              <a:t>. </a:t>
            </a:r>
          </a:p>
          <a:p>
            <a:r>
              <a:rPr lang="en-US" sz="2800" b="1" dirty="0" smtClean="0">
                <a:solidFill>
                  <a:schemeClr val="accent2">
                    <a:lumMod val="75000"/>
                  </a:schemeClr>
                </a:solidFill>
              </a:rPr>
              <a:t>Red are Maximum Speeds. </a:t>
            </a:r>
          </a:p>
          <a:p>
            <a:r>
              <a:rPr lang="en-US" sz="2800" b="1" dirty="0" smtClean="0"/>
              <a:t>Arrow is the direction of travel at Average Speed.</a:t>
            </a:r>
            <a:endParaRPr lang="en-US" sz="2800" b="1" dirty="0"/>
          </a:p>
        </p:txBody>
      </p:sp>
    </p:spTree>
    <p:extLst>
      <p:ext uri="{BB962C8B-B14F-4D97-AF65-F5344CB8AC3E}">
        <p14:creationId xmlns:p14="http://schemas.microsoft.com/office/powerpoint/2010/main" val="1303317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990600"/>
          </a:xfrm>
        </p:spPr>
        <p:txBody>
          <a:bodyPr lIns="0" tIns="0" rIns="0" bIns="0">
            <a:normAutofit/>
          </a:bodyPr>
          <a:lstStyle/>
          <a:p>
            <a:r>
              <a:rPr lang="en-US" b="1" dirty="0" smtClean="0">
                <a:solidFill>
                  <a:schemeClr val="tx2">
                    <a:lumMod val="75000"/>
                  </a:schemeClr>
                </a:solidFill>
                <a:effectLst>
                  <a:outerShdw blurRad="38100" dist="38100" dir="2700000" algn="tl">
                    <a:srgbClr val="000000">
                      <a:alpha val="43137"/>
                    </a:srgbClr>
                  </a:outerShdw>
                </a:effectLst>
              </a:rPr>
              <a:t>Travel Time – Spot Speed Profiles</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371600"/>
            <a:ext cx="9144000" cy="4819713"/>
          </a:xfrm>
        </p:spPr>
      </p:pic>
      <p:sp>
        <p:nvSpPr>
          <p:cNvPr id="7" name="TextBox 6"/>
          <p:cNvSpPr txBox="1"/>
          <p:nvPr/>
        </p:nvSpPr>
        <p:spPr>
          <a:xfrm>
            <a:off x="1371600" y="6096000"/>
            <a:ext cx="6400800" cy="523220"/>
          </a:xfrm>
          <a:prstGeom prst="rect">
            <a:avLst/>
          </a:prstGeom>
          <a:noFill/>
        </p:spPr>
        <p:txBody>
          <a:bodyPr wrap="square" rtlCol="0">
            <a:spAutoFit/>
          </a:bodyPr>
          <a:lstStyle/>
          <a:p>
            <a:r>
              <a:rPr lang="en-US" sz="2800" i="1" dirty="0" smtClean="0"/>
              <a:t>……by Day, Month, Year, and/or Direction</a:t>
            </a:r>
            <a:endParaRPr lang="en-US" sz="2800" i="1" dirty="0"/>
          </a:p>
        </p:txBody>
      </p:sp>
    </p:spTree>
    <p:extLst>
      <p:ext uri="{BB962C8B-B14F-4D97-AF65-F5344CB8AC3E}">
        <p14:creationId xmlns:p14="http://schemas.microsoft.com/office/powerpoint/2010/main" val="390009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066800"/>
            <a:ext cx="4878355" cy="3657600"/>
          </a:xfrm>
        </p:spPr>
        <p:txBody>
          <a:bodyPr>
            <a:normAutofit/>
          </a:bodyPr>
          <a:lstStyle/>
          <a:p>
            <a:pPr algn="l"/>
            <a:r>
              <a:rPr lang="en-US" sz="2800" dirty="0"/>
              <a:t>If you are ArcGIS savvy:</a:t>
            </a:r>
            <a:br>
              <a:rPr lang="en-US" sz="2800" dirty="0"/>
            </a:br>
            <a:r>
              <a:rPr lang="en-US" sz="2800" dirty="0" smtClean="0"/>
              <a:t>    try </a:t>
            </a:r>
            <a:r>
              <a:rPr lang="en-US" sz="2800" dirty="0"/>
              <a:t>this filterable link</a:t>
            </a:r>
            <a:br>
              <a:rPr lang="en-US" sz="2800" dirty="0"/>
            </a:br>
            <a:r>
              <a:rPr lang="en-US" sz="2800" dirty="0" smtClean="0"/>
              <a:t>    </a:t>
            </a:r>
            <a:r>
              <a:rPr lang="en-US" sz="3100" u="sng" dirty="0" smtClean="0">
                <a:hlinkClick r:id="rId3"/>
              </a:rPr>
              <a:t>http</a:t>
            </a:r>
            <a:r>
              <a:rPr lang="en-US" sz="3100" u="sng" dirty="0">
                <a:hlinkClick r:id="rId3"/>
              </a:rPr>
              <a:t>://arcg.is/1JmIsCo</a:t>
            </a:r>
            <a:r>
              <a:rPr lang="en-US" sz="3100" dirty="0"/>
              <a:t> </a:t>
            </a:r>
            <a:r>
              <a:rPr lang="en-US" sz="2400" b="1" dirty="0"/>
              <a:t/>
            </a:r>
            <a:br>
              <a:rPr lang="en-US" sz="2400" b="1" dirty="0"/>
            </a:br>
            <a:r>
              <a:rPr lang="en-US" sz="2800" dirty="0"/>
              <a:t>or to view Link level TT data</a:t>
            </a:r>
            <a:br>
              <a:rPr lang="en-US" sz="2800" dirty="0"/>
            </a:br>
            <a:r>
              <a:rPr lang="en-US" sz="3100" dirty="0" smtClean="0"/>
              <a:t>    </a:t>
            </a:r>
            <a:r>
              <a:rPr lang="en-US" sz="3100" u="sng" dirty="0">
                <a:hlinkClick r:id="rId4"/>
              </a:rPr>
              <a:t>http://arcg.is/1JmIiuL</a:t>
            </a:r>
            <a:r>
              <a:rPr lang="en-US" sz="3100" dirty="0"/>
              <a:t> </a:t>
            </a:r>
            <a:r>
              <a:rPr lang="en-US" sz="2400" dirty="0" smtClean="0"/>
              <a:t/>
            </a:r>
            <a:br>
              <a:rPr lang="en-US" sz="2400" dirty="0" smtClean="0"/>
            </a:br>
            <a:r>
              <a:rPr lang="en-US" sz="2400" dirty="0"/>
              <a:t> </a:t>
            </a:r>
            <a:r>
              <a:rPr lang="en-US" sz="2400" dirty="0" smtClean="0"/>
              <a:t>   </a:t>
            </a:r>
            <a:r>
              <a:rPr lang="en-US" sz="2800" dirty="0" smtClean="0"/>
              <a:t>Click this box &gt;</a:t>
            </a:r>
            <a:br>
              <a:rPr lang="en-US" sz="2800" dirty="0" smtClean="0"/>
            </a:br>
            <a:r>
              <a:rPr lang="en-US" sz="2800" dirty="0"/>
              <a:t/>
            </a:r>
            <a:br>
              <a:rPr lang="en-US" sz="2800" dirty="0"/>
            </a:br>
            <a:r>
              <a:rPr lang="en-US" sz="2800" dirty="0" smtClean="0"/>
              <a:t>   to choose the day part</a:t>
            </a:r>
            <a:endParaRPr lang="en-US" sz="3200" dirty="0"/>
          </a:p>
        </p:txBody>
      </p:sp>
      <p:sp>
        <p:nvSpPr>
          <p:cNvPr id="3" name="Subtitle 2"/>
          <p:cNvSpPr>
            <a:spLocks noGrp="1"/>
          </p:cNvSpPr>
          <p:nvPr>
            <p:ph type="subTitle" idx="1"/>
          </p:nvPr>
        </p:nvSpPr>
        <p:spPr>
          <a:xfrm>
            <a:off x="2924175" y="5648325"/>
            <a:ext cx="3810000" cy="990600"/>
          </a:xfrm>
        </p:spPr>
        <p:txBody>
          <a:bodyPr>
            <a:normAutofit/>
          </a:bodyPr>
          <a:lstStyle/>
          <a:p>
            <a:r>
              <a:rPr lang="en-US" sz="2000" dirty="0" smtClean="0">
                <a:solidFill>
                  <a:schemeClr val="tx1"/>
                </a:solidFill>
                <a:latin typeface="+mj-lt"/>
                <a:ea typeface="+mj-ea"/>
                <a:cs typeface="+mj-cs"/>
              </a:rPr>
              <a:t>If you need customized results contact </a:t>
            </a:r>
            <a:r>
              <a:rPr lang="en-US" sz="2400" dirty="0" smtClean="0">
                <a:solidFill>
                  <a:schemeClr val="tx1"/>
                </a:solidFill>
                <a:latin typeface="+mj-lt"/>
                <a:ea typeface="+mj-ea"/>
                <a:cs typeface="+mj-cs"/>
              </a:rPr>
              <a:t>Daniel.Hulker@ky.gov</a:t>
            </a:r>
            <a:endParaRPr lang="en-US" sz="2000" dirty="0">
              <a:solidFill>
                <a:schemeClr val="tx1"/>
              </a:solidFill>
              <a:latin typeface="+mj-lt"/>
              <a:ea typeface="+mj-ea"/>
              <a:cs typeface="+mj-cs"/>
            </a:endParaRPr>
          </a:p>
        </p:txBody>
      </p:sp>
      <p:pic>
        <p:nvPicPr>
          <p:cNvPr id="1026" name="Picture 2" descr="C:\Users\scott.thomson\AppData\Local\Microsoft\Windows\Temporary Internet Files\Content.IE5\QQY5K1KG\datasal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676400"/>
            <a:ext cx="2540000" cy="3530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228600"/>
            <a:ext cx="3642136" cy="707886"/>
          </a:xfrm>
          <a:prstGeom prst="rect">
            <a:avLst/>
          </a:prstGeom>
          <a:noFill/>
        </p:spPr>
        <p:txBody>
          <a:bodyPr wrap="square" rtlCol="0">
            <a:spAutoFit/>
          </a:bodyPr>
          <a:lstStyle/>
          <a:p>
            <a:pPr algn="ctr"/>
            <a:r>
              <a:rPr lang="en-US" sz="4000" b="1" dirty="0" smtClean="0">
                <a:solidFill>
                  <a:schemeClr val="tx2">
                    <a:lumMod val="75000"/>
                  </a:schemeClr>
                </a:solidFill>
                <a:effectLst>
                  <a:outerShdw blurRad="38100" dist="38100" dir="2700000" algn="tl">
                    <a:srgbClr val="000000">
                      <a:alpha val="43137"/>
                    </a:srgbClr>
                  </a:outerShdw>
                </a:effectLst>
              </a:rPr>
              <a:t>Statewide</a:t>
            </a:r>
            <a:r>
              <a:rPr lang="en-US" sz="3600" b="1" dirty="0" smtClean="0">
                <a:solidFill>
                  <a:schemeClr val="tx2">
                    <a:lumMod val="75000"/>
                  </a:schemeClr>
                </a:solidFill>
                <a:effectLst>
                  <a:outerShdw blurRad="38100" dist="38100" dir="2700000" algn="tl">
                    <a:srgbClr val="000000">
                      <a:alpha val="43137"/>
                    </a:srgbClr>
                  </a:outerShdw>
                </a:effectLst>
              </a:rPr>
              <a:t> Data</a:t>
            </a:r>
            <a:endParaRPr lang="en-US" sz="3600" b="1" dirty="0">
              <a:solidFill>
                <a:schemeClr val="tx2">
                  <a:lumMod val="75000"/>
                </a:schemeClr>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3505200"/>
            <a:ext cx="1552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56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Pedestrian &amp; Bicycle Planning </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410200"/>
          </a:xfrm>
        </p:spPr>
        <p:txBody>
          <a:bodyPr>
            <a:normAutofit/>
          </a:bodyPr>
          <a:lstStyle/>
          <a:p>
            <a:r>
              <a:rPr lang="en-US" b="1" dirty="0" smtClean="0"/>
              <a:t>Local Government adopted projects/plans</a:t>
            </a:r>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p:txBody>
      </p:sp>
      <p:pic>
        <p:nvPicPr>
          <p:cNvPr id="6" name="Picture 2"/>
          <p:cNvPicPr>
            <a:picLocks noChangeAspect="1" noChangeArrowheads="1"/>
          </p:cNvPicPr>
          <p:nvPr/>
        </p:nvPicPr>
        <p:blipFill>
          <a:blip r:embed="rId3" cstate="print"/>
          <a:srcRect/>
          <a:stretch>
            <a:fillRect/>
          </a:stretch>
        </p:blipFill>
        <p:spPr bwMode="auto">
          <a:xfrm>
            <a:off x="250515" y="1828800"/>
            <a:ext cx="8436285" cy="4120113"/>
          </a:xfrm>
          <a:prstGeom prst="rect">
            <a:avLst/>
          </a:prstGeom>
          <a:noFill/>
          <a:ln w="9525">
            <a:noFill/>
            <a:miter lim="800000"/>
            <a:headEnd/>
            <a:tailEnd/>
          </a:ln>
        </p:spPr>
      </p:pic>
      <p:sp>
        <p:nvSpPr>
          <p:cNvPr id="5" name="Rectangle 4"/>
          <p:cNvSpPr/>
          <p:nvPr/>
        </p:nvSpPr>
        <p:spPr>
          <a:xfrm>
            <a:off x="0" y="6488668"/>
            <a:ext cx="6858000" cy="369332"/>
          </a:xfrm>
          <a:prstGeom prst="rect">
            <a:avLst/>
          </a:prstGeom>
        </p:spPr>
        <p:txBody>
          <a:bodyPr wrap="square">
            <a:spAutoFit/>
          </a:bodyPr>
          <a:lstStyle/>
          <a:p>
            <a:pPr>
              <a:buNone/>
            </a:pPr>
            <a:r>
              <a:rPr lang="en-US" dirty="0" smtClean="0">
                <a:hlinkClick r:id="rId4"/>
              </a:rPr>
              <a:t>http://transportation.ky.gov/bike-walk/Pages/Local-Info.aspx</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Pedestrian &amp; Bicycle Planning </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47800"/>
            <a:ext cx="8839200" cy="5029200"/>
          </a:xfrm>
        </p:spPr>
        <p:txBody>
          <a:bodyPr/>
          <a:lstStyle/>
          <a:p>
            <a:r>
              <a:rPr lang="en-US" b="1" dirty="0" err="1" smtClean="0"/>
              <a:t>Strava</a:t>
            </a:r>
            <a:r>
              <a:rPr lang="en-US" b="1" dirty="0" smtClean="0"/>
              <a:t> Heat Map</a:t>
            </a:r>
          </a:p>
          <a:p>
            <a:pPr>
              <a:buNone/>
            </a:pPr>
            <a:endParaRPr lang="en-US" sz="2800" dirty="0" smtClean="0"/>
          </a:p>
          <a:p>
            <a:pPr>
              <a:buNone/>
            </a:pPr>
            <a:r>
              <a:rPr lang="en-US" sz="2800" dirty="0" smtClean="0"/>
              <a:t> </a:t>
            </a:r>
          </a:p>
          <a:p>
            <a:pPr>
              <a:buNone/>
            </a:pPr>
            <a:endParaRPr lang="en-US" b="1" dirty="0" smtClean="0"/>
          </a:p>
          <a:p>
            <a:pPr>
              <a:buNone/>
            </a:pPr>
            <a:endParaRPr lang="en-US" b="1" dirty="0" smtClean="0"/>
          </a:p>
          <a:p>
            <a:pPr>
              <a:buNone/>
            </a:pPr>
            <a:endParaRPr lang="en-US" b="1" dirty="0" smtClean="0"/>
          </a:p>
          <a:p>
            <a:pPr>
              <a:buNone/>
            </a:pPr>
            <a:r>
              <a:rPr lang="en-US" sz="1800" b="1" dirty="0" smtClean="0"/>
              <a:t>                          </a:t>
            </a:r>
          </a:p>
          <a:p>
            <a:pPr>
              <a:buNone/>
            </a:pPr>
            <a:r>
              <a:rPr lang="en-US" sz="1800" b="1" dirty="0" smtClean="0"/>
              <a:t>                       </a:t>
            </a:r>
          </a:p>
          <a:p>
            <a:pPr>
              <a:buNone/>
            </a:pPr>
            <a:endParaRPr lang="en-US" sz="1800" b="1" dirty="0" smtClean="0"/>
          </a:p>
          <a:p>
            <a:pPr>
              <a:buNone/>
            </a:pPr>
            <a:endParaRPr lang="en-US" sz="1800" b="1" dirty="0" smtClean="0"/>
          </a:p>
          <a:p>
            <a:pPr>
              <a:buNone/>
            </a:pPr>
            <a:r>
              <a:rPr lang="en-US" sz="1800" b="1" dirty="0" smtClean="0"/>
              <a:t>                         Bicycle Travel                                                            Pedestrian Travel                           </a:t>
            </a:r>
            <a:endParaRPr lang="en-US" sz="1800" b="1" dirty="0"/>
          </a:p>
        </p:txBody>
      </p:sp>
      <p:pic>
        <p:nvPicPr>
          <p:cNvPr id="5" name="Picture 2"/>
          <p:cNvPicPr>
            <a:picLocks noChangeAspect="1" noChangeArrowheads="1"/>
          </p:cNvPicPr>
          <p:nvPr/>
        </p:nvPicPr>
        <p:blipFill>
          <a:blip r:embed="rId3" cstate="print"/>
          <a:srcRect/>
          <a:stretch>
            <a:fillRect/>
          </a:stretch>
        </p:blipFill>
        <p:spPr bwMode="auto">
          <a:xfrm>
            <a:off x="0" y="2133600"/>
            <a:ext cx="4953000" cy="3689013"/>
          </a:xfrm>
          <a:prstGeom prst="rect">
            <a:avLst/>
          </a:prstGeom>
          <a:noFill/>
          <a:ln w="9525" cmpd="dbl">
            <a:solidFill>
              <a:schemeClr val="tx2">
                <a:lumMod val="75000"/>
              </a:schemeClr>
            </a:solidFill>
            <a:miter lim="800000"/>
            <a:headEnd/>
            <a:tailEnd/>
          </a:ln>
          <a:effectLst>
            <a:innerShdw blurRad="63500" dist="50800" dir="2700000">
              <a:prstClr val="black">
                <a:alpha val="50000"/>
              </a:prstClr>
            </a:innerShdw>
          </a:effectLst>
        </p:spPr>
      </p:pic>
      <p:pic>
        <p:nvPicPr>
          <p:cNvPr id="6" name="Picture 3"/>
          <p:cNvPicPr>
            <a:picLocks noChangeAspect="1" noChangeArrowheads="1"/>
          </p:cNvPicPr>
          <p:nvPr/>
        </p:nvPicPr>
        <p:blipFill>
          <a:blip r:embed="rId4" cstate="print"/>
          <a:srcRect/>
          <a:stretch>
            <a:fillRect/>
          </a:stretch>
        </p:blipFill>
        <p:spPr bwMode="auto">
          <a:xfrm>
            <a:off x="4389542" y="2133600"/>
            <a:ext cx="4754458" cy="3733800"/>
          </a:xfrm>
          <a:prstGeom prst="rect">
            <a:avLst/>
          </a:prstGeom>
          <a:noFill/>
          <a:ln w="9525" cmpd="dbl">
            <a:solidFill>
              <a:schemeClr val="tx2">
                <a:lumMod val="75000"/>
              </a:schemeClr>
            </a:solidFill>
            <a:miter lim="800000"/>
            <a:headEnd/>
            <a:tailEnd/>
          </a:ln>
          <a:effectLst>
            <a:innerShdw blurRad="63500" dist="50800" dir="8100000">
              <a:prstClr val="black">
                <a:alpha val="50000"/>
              </a:prstClr>
            </a:innerShdw>
          </a:effectLst>
        </p:spPr>
      </p:pic>
      <p:sp>
        <p:nvSpPr>
          <p:cNvPr id="7" name="Rectangle 6"/>
          <p:cNvSpPr/>
          <p:nvPr/>
        </p:nvSpPr>
        <p:spPr>
          <a:xfrm>
            <a:off x="2362200" y="6488668"/>
            <a:ext cx="6477000" cy="369332"/>
          </a:xfrm>
          <a:prstGeom prst="rect">
            <a:avLst/>
          </a:prstGeom>
        </p:spPr>
        <p:txBody>
          <a:bodyPr wrap="square">
            <a:spAutoFit/>
          </a:bodyPr>
          <a:lstStyle/>
          <a:p>
            <a:pPr algn="r">
              <a:buNone/>
            </a:pPr>
            <a:r>
              <a:rPr lang="en-US" dirty="0" smtClean="0">
                <a:hlinkClick r:id="rId5"/>
              </a:rPr>
              <a:t>http://transportation.ky.gov/Bike-Walk/Pages/ResourceLinks.aspx</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Pedestrian &amp; Bicycle Planning </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57400"/>
            <a:ext cx="3048000" cy="2133600"/>
          </a:xfrm>
        </p:spPr>
        <p:txBody>
          <a:bodyPr>
            <a:normAutofit fontScale="92500" lnSpcReduction="20000"/>
          </a:bodyPr>
          <a:lstStyle/>
          <a:p>
            <a:r>
              <a:rPr lang="en-US" b="1" dirty="0" smtClean="0"/>
              <a:t>KYTC Highway Design Manual</a:t>
            </a:r>
            <a:r>
              <a:rPr lang="en-US" dirty="0" smtClean="0"/>
              <a:t> </a:t>
            </a:r>
          </a:p>
          <a:p>
            <a:pPr lvl="1"/>
            <a:r>
              <a:rPr lang="en-US" sz="3200" dirty="0" smtClean="0"/>
              <a:t>(HD-1503 /exhibit 1500-1)</a:t>
            </a:r>
          </a:p>
          <a:p>
            <a:pPr marL="514350" indent="-514350">
              <a:buAutoNum type="arabicPeriod"/>
            </a:pPr>
            <a:endParaRPr lang="en-US" dirty="0" smtClean="0"/>
          </a:p>
          <a:p>
            <a:pPr>
              <a:buNone/>
            </a:pPr>
            <a:endParaRPr lang="en-US" dirty="0" smtClean="0"/>
          </a:p>
          <a:p>
            <a:pPr>
              <a:buNone/>
            </a:pP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522827" y="1219200"/>
            <a:ext cx="5312700" cy="5638800"/>
          </a:xfrm>
          <a:prstGeom prst="rect">
            <a:avLst/>
          </a:prstGeom>
          <a:noFill/>
          <a:ln w="9525">
            <a:noFill/>
            <a:miter lim="800000"/>
            <a:headEnd/>
            <a:tailEnd/>
          </a:ln>
        </p:spPr>
      </p:pic>
      <p:sp>
        <p:nvSpPr>
          <p:cNvPr id="6" name="TextBox 5"/>
          <p:cNvSpPr txBox="1"/>
          <p:nvPr/>
        </p:nvSpPr>
        <p:spPr>
          <a:xfrm>
            <a:off x="-5257800" y="6172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Pedestrian &amp; Bicycle Planning</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86800" cy="5029200"/>
          </a:xfrm>
        </p:spPr>
        <p:txBody>
          <a:bodyPr/>
          <a:lstStyle/>
          <a:p>
            <a:pPr>
              <a:buNone/>
            </a:pPr>
            <a:r>
              <a:rPr lang="en-US" b="1" dirty="0" smtClean="0"/>
              <a:t>Resources</a:t>
            </a:r>
          </a:p>
          <a:p>
            <a:r>
              <a:rPr lang="en-US" b="1" dirty="0" smtClean="0"/>
              <a:t>AASHTO Bike/Ped Guidance manuals</a:t>
            </a:r>
          </a:p>
          <a:p>
            <a:pPr lvl="1"/>
            <a:r>
              <a:rPr lang="en-US" b="1" dirty="0" smtClean="0"/>
              <a:t>Stored in </a:t>
            </a:r>
            <a:r>
              <a:rPr lang="en-US" b="1" dirty="0" err="1" smtClean="0"/>
              <a:t>Projectwise</a:t>
            </a:r>
            <a:endParaRPr lang="en-US" b="1" dirty="0" smtClean="0"/>
          </a:p>
          <a:p>
            <a:pPr>
              <a:buNone/>
            </a:pPr>
            <a:endParaRPr lang="en-US" b="1" dirty="0" smtClean="0"/>
          </a:p>
          <a:p>
            <a:r>
              <a:rPr lang="en-US" b="1" dirty="0" smtClean="0"/>
              <a:t>FHWA Bike/Ped Web Resources </a:t>
            </a:r>
          </a:p>
          <a:p>
            <a:pPr lvl="1"/>
            <a:r>
              <a:rPr lang="en-US" b="1" dirty="0" smtClean="0"/>
              <a:t>Links on KYTC’s BikeWalk.ky.gov</a:t>
            </a:r>
          </a:p>
          <a:p>
            <a:pPr marL="514350" indent="-514350">
              <a:buAutoNum type="arabicPeriod"/>
            </a:pPr>
            <a:r>
              <a:rPr lang="en-US" sz="2800" dirty="0" smtClean="0"/>
              <a:t>University Course on Bike/Ped Design</a:t>
            </a:r>
          </a:p>
          <a:p>
            <a:pPr marL="514350" indent="-514350">
              <a:buAutoNum type="arabicPeriod"/>
            </a:pPr>
            <a:r>
              <a:rPr lang="en-US" sz="2800" dirty="0" smtClean="0"/>
              <a:t>Sample Bike/Ped Plans</a:t>
            </a:r>
          </a:p>
          <a:p>
            <a:pPr marL="514350" indent="-514350">
              <a:buAutoNum type="arabicPeriod"/>
            </a:pPr>
            <a:r>
              <a:rPr lang="en-US" sz="2800" dirty="0" smtClean="0"/>
              <a:t>Funding (TAP, TIGER, and RTP)</a:t>
            </a:r>
          </a:p>
          <a:p>
            <a:pPr marL="514350" indent="-514350">
              <a:buNone/>
            </a:pPr>
            <a:endParaRPr lang="en-US" sz="2800"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Troy Hearn</Speakers>
    <Year xmlns="b47a5aad-adfb-4dac-9d3f-47090e67d565">2015</Year>
    <Section xmlns="b47a5aad-adfb-4dac-9d3f-47090e67d565">Planning</Section>
    <Day xmlns="b47a5aad-adfb-4dac-9d3f-47090e67d565">Wednesday</Day>
  </documentManagement>
</p:properties>
</file>

<file path=customXml/itemProps1.xml><?xml version="1.0" encoding="utf-8"?>
<ds:datastoreItem xmlns:ds="http://schemas.openxmlformats.org/officeDocument/2006/customXml" ds:itemID="{7E6CBE3C-2FAA-4A4F-BF65-A7DE651D7EB2}"/>
</file>

<file path=customXml/itemProps2.xml><?xml version="1.0" encoding="utf-8"?>
<ds:datastoreItem xmlns:ds="http://schemas.openxmlformats.org/officeDocument/2006/customXml" ds:itemID="{D7041DB9-AF25-405E-A649-41C2522DED83}"/>
</file>

<file path=customXml/itemProps3.xml><?xml version="1.0" encoding="utf-8"?>
<ds:datastoreItem xmlns:ds="http://schemas.openxmlformats.org/officeDocument/2006/customXml" ds:itemID="{9CB1E47C-13DF-40E5-A6C0-BEA3F3525DE4}"/>
</file>

<file path=docProps/app.xml><?xml version="1.0" encoding="utf-8"?>
<Properties xmlns="http://schemas.openxmlformats.org/officeDocument/2006/extended-properties" xmlns:vt="http://schemas.openxmlformats.org/officeDocument/2006/docPropsVTypes">
  <Template/>
  <TotalTime>10829</TotalTime>
  <Words>2143</Words>
  <Application>Microsoft Office PowerPoint</Application>
  <PresentationFormat>On-screen Show (4:3)</PresentationFormat>
  <Paragraphs>271</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Courier New</vt:lpstr>
      <vt:lpstr>Office Theme</vt:lpstr>
      <vt:lpstr>Transportation Planning 599</vt:lpstr>
      <vt:lpstr>Travel Time- Statewide Data </vt:lpstr>
      <vt:lpstr>Travel Time - Corridor Profiles</vt:lpstr>
      <vt:lpstr>Travel Time – Spot Speed Profiles</vt:lpstr>
      <vt:lpstr>If you are ArcGIS savvy:     try this filterable link     http://arcg.is/1JmIsCo  or to view Link level TT data     http://arcg.is/1JmIiuL      Click this box &gt;     to choose the day part</vt:lpstr>
      <vt:lpstr>Pedestrian &amp; Bicycle Planning </vt:lpstr>
      <vt:lpstr>Pedestrian &amp; Bicycle Planning </vt:lpstr>
      <vt:lpstr>Pedestrian &amp; Bicycle Planning </vt:lpstr>
      <vt:lpstr>Pedestrian &amp; Bicycle Planning</vt:lpstr>
      <vt:lpstr>Pedestrian &amp; Bicycle Data Resources</vt:lpstr>
      <vt:lpstr>                  Air Quality – VIN Data  VIN – Vehicle Identification Number </vt:lpstr>
      <vt:lpstr>Air Quality –EPA MOVES Model</vt:lpstr>
      <vt:lpstr>PowerPoint Presentation</vt:lpstr>
      <vt:lpstr>Freight Planning</vt:lpstr>
      <vt:lpstr>PowerPoint Presentation</vt:lpstr>
      <vt:lpstr>Freight Planning</vt:lpstr>
      <vt:lpstr>Freight Planning</vt:lpstr>
      <vt:lpstr>Freight Planning</vt:lpstr>
      <vt:lpstr>PowerPoint Presentation</vt:lpstr>
      <vt:lpstr>Ask a Librarian</vt:lpstr>
      <vt:lpstr>Consultant List</vt:lpstr>
      <vt:lpstr>Consultant List</vt:lpstr>
      <vt:lpstr>AQ Resources</vt:lpstr>
      <vt:lpstr>Thank you!</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Pedestrian &amp; Bicycle Transportation Planning 599</dc:title>
  <dc:creator>KYTC</dc:creator>
  <cp:lastModifiedBy>design</cp:lastModifiedBy>
  <cp:revision>827</cp:revision>
  <dcterms:created xsi:type="dcterms:W3CDTF">2015-08-10T18:43:16Z</dcterms:created>
  <dcterms:modified xsi:type="dcterms:W3CDTF">2015-09-09T17:26:23Z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